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4" r:id="rId5"/>
    <p:sldId id="259" r:id="rId6"/>
    <p:sldId id="261" r:id="rId7"/>
    <p:sldId id="260" r:id="rId8"/>
    <p:sldId id="262" r:id="rId9"/>
    <p:sldId id="263" r:id="rId10"/>
    <p:sldId id="264" r:id="rId11"/>
    <p:sldId id="265" r:id="rId12"/>
    <p:sldId id="266" r:id="rId13"/>
    <p:sldId id="267" r:id="rId14"/>
    <p:sldId id="268" r:id="rId15"/>
    <p:sldId id="272"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138"/>
    <a:srgbClr val="51778E"/>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0"/>
    <p:restoredTop sz="96811"/>
  </p:normalViewPr>
  <p:slideViewPr>
    <p:cSldViewPr snapToGrid="0" snapToObjects="1">
      <p:cViewPr varScale="1">
        <p:scale>
          <a:sx n="65" d="100"/>
          <a:sy n="65" d="100"/>
        </p:scale>
        <p:origin x="1516"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CA"/>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52BF456C-8B48-3D4E-9355-376330917B48}"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3AB04-D2E7-4C42-B4A6-A663B28E1B6F}" type="slidenum">
              <a:rPr lang="en-US" smtClean="0"/>
              <a:t>‹#›</a:t>
            </a:fld>
            <a:endParaRPr lang="en-US"/>
          </a:p>
        </p:txBody>
      </p:sp>
      <p:sp>
        <p:nvSpPr>
          <p:cNvPr id="7" name="Rectangle 6"/>
          <p:cNvSpPr/>
          <p:nvPr userDrawn="1"/>
        </p:nvSpPr>
        <p:spPr>
          <a:xfrm>
            <a:off x="0" y="6098345"/>
            <a:ext cx="9144000" cy="761878"/>
          </a:xfrm>
          <a:prstGeom prst="rect">
            <a:avLst/>
          </a:prstGeom>
          <a:gradFill flip="none" rotWithShape="1">
            <a:gsLst>
              <a:gs pos="0">
                <a:srgbClr val="51778E">
                  <a:shade val="30000"/>
                  <a:satMod val="115000"/>
                </a:srgbClr>
              </a:gs>
              <a:gs pos="50000">
                <a:srgbClr val="51778E">
                  <a:shade val="67500"/>
                  <a:satMod val="115000"/>
                </a:srgbClr>
              </a:gs>
              <a:gs pos="100000">
                <a:srgbClr val="51778E">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2357" y="6308261"/>
            <a:ext cx="1199243" cy="342046"/>
          </a:xfrm>
          <a:prstGeom prst="rect">
            <a:avLst/>
          </a:prstGeom>
        </p:spPr>
      </p:pic>
    </p:spTree>
    <p:extLst>
      <p:ext uri="{BB962C8B-B14F-4D97-AF65-F5344CB8AC3E}">
        <p14:creationId xmlns:p14="http://schemas.microsoft.com/office/powerpoint/2010/main" val="36167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52BF456C-8B48-3D4E-9355-376330917B48}"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189233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52BF456C-8B48-3D4E-9355-376330917B48}"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17417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52BF456C-8B48-3D4E-9355-376330917B48}"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124283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CA"/>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2BF456C-8B48-3D4E-9355-376330917B48}" type="datetimeFigureOut">
              <a:rPr lang="en-US" smtClean="0"/>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190349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52BF456C-8B48-3D4E-9355-376330917B48}"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9083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CA"/>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52BF456C-8B48-3D4E-9355-376330917B48}" type="datetimeFigureOut">
              <a:rPr lang="en-US" smtClean="0"/>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84346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52BF456C-8B48-3D4E-9355-376330917B48}"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6031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F456C-8B48-3D4E-9355-376330917B48}" type="datetimeFigureOut">
              <a:rPr lang="en-US" smtClean="0"/>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26208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CA"/>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52BF456C-8B48-3D4E-9355-376330917B48}"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30321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CA"/>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52BF456C-8B48-3D4E-9355-376330917B48}" type="datetimeFigureOut">
              <a:rPr lang="en-US" smtClean="0"/>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3AB04-D2E7-4C42-B4A6-A663B28E1B6F}" type="slidenum">
              <a:rPr lang="en-US" smtClean="0"/>
              <a:t>‹#›</a:t>
            </a:fld>
            <a:endParaRPr lang="en-US"/>
          </a:p>
        </p:txBody>
      </p:sp>
    </p:spTree>
    <p:extLst>
      <p:ext uri="{BB962C8B-B14F-4D97-AF65-F5344CB8AC3E}">
        <p14:creationId xmlns:p14="http://schemas.microsoft.com/office/powerpoint/2010/main" val="13350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F456C-8B48-3D4E-9355-376330917B48}" type="datetimeFigureOut">
              <a:rPr lang="en-US" smtClean="0"/>
              <a:t>4/4/2016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AB04-D2E7-4C42-B4A6-A663B28E1B6F}" type="slidenum">
              <a:rPr lang="en-US" smtClean="0"/>
              <a:t>‹#›</a:t>
            </a:fld>
            <a:endParaRPr lang="en-US"/>
          </a:p>
        </p:txBody>
      </p:sp>
    </p:spTree>
    <p:extLst>
      <p:ext uri="{BB962C8B-B14F-4D97-AF65-F5344CB8AC3E}">
        <p14:creationId xmlns:p14="http://schemas.microsoft.com/office/powerpoint/2010/main" val="649620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0918" y="3772856"/>
            <a:ext cx="7772400" cy="689391"/>
          </a:xfrm>
        </p:spPr>
        <p:txBody>
          <a:bodyPr>
            <a:noAutofit/>
          </a:bodyPr>
          <a:lstStyle/>
          <a:p>
            <a:r>
              <a:rPr lang="en-US" sz="4400" b="1" dirty="0">
                <a:solidFill>
                  <a:srgbClr val="51778E"/>
                </a:solidFill>
                <a:latin typeface="Arial" charset="0"/>
                <a:ea typeface="Arial" charset="0"/>
                <a:cs typeface="Arial" charset="0"/>
              </a:rPr>
              <a:t>FINISHED BASEMENTS BY</a:t>
            </a:r>
          </a:p>
        </p:txBody>
      </p:sp>
      <p:sp>
        <p:nvSpPr>
          <p:cNvPr id="3" name="Subtitle 2"/>
          <p:cNvSpPr>
            <a:spLocks noGrp="1"/>
          </p:cNvSpPr>
          <p:nvPr>
            <p:ph type="subTitle" idx="1"/>
          </p:nvPr>
        </p:nvSpPr>
        <p:spPr>
          <a:xfrm>
            <a:off x="1234440" y="4454452"/>
            <a:ext cx="6858000" cy="321659"/>
          </a:xfrm>
        </p:spPr>
        <p:txBody>
          <a:bodyPr>
            <a:noAutofit/>
          </a:bodyPr>
          <a:lstStyle/>
          <a:p>
            <a:r>
              <a:rPr lang="en-US" sz="2800" dirty="0">
                <a:latin typeface="Calibri" charset="0"/>
                <a:ea typeface="Calibri" charset="0"/>
                <a:cs typeface="Calibri" charset="0"/>
              </a:rPr>
              <a:t>Basement Experts</a:t>
            </a:r>
          </a:p>
        </p:txBody>
      </p:sp>
      <p:sp>
        <p:nvSpPr>
          <p:cNvPr id="4" name="Rectangle 3"/>
          <p:cNvSpPr/>
          <p:nvPr/>
        </p:nvSpPr>
        <p:spPr>
          <a:xfrm>
            <a:off x="0" y="5817348"/>
            <a:ext cx="9144000" cy="678504"/>
          </a:xfrm>
          <a:prstGeom prst="rect">
            <a:avLst/>
          </a:prstGeom>
          <a:gradFill flip="none" rotWithShape="1">
            <a:gsLst>
              <a:gs pos="0">
                <a:srgbClr val="51778E">
                  <a:shade val="30000"/>
                  <a:satMod val="115000"/>
                </a:srgbClr>
              </a:gs>
              <a:gs pos="50000">
                <a:srgbClr val="51778E">
                  <a:shade val="67500"/>
                  <a:satMod val="115000"/>
                </a:srgbClr>
              </a:gs>
              <a:gs pos="100000">
                <a:srgbClr val="51778E">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884" y="859470"/>
            <a:ext cx="4212468" cy="29133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823" y="5978770"/>
            <a:ext cx="1221542" cy="376468"/>
          </a:xfrm>
          <a:prstGeom prst="rect">
            <a:avLst/>
          </a:prstGeom>
        </p:spPr>
      </p:pic>
      <p:cxnSp>
        <p:nvCxnSpPr>
          <p:cNvPr id="11" name="Straight Connector 10"/>
          <p:cNvCxnSpPr/>
          <p:nvPr/>
        </p:nvCxnSpPr>
        <p:spPr>
          <a:xfrm>
            <a:off x="4643787" y="5999872"/>
            <a:ext cx="0" cy="330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887" y="5947944"/>
            <a:ext cx="1380671" cy="393793"/>
          </a:xfrm>
          <a:prstGeom prst="rect">
            <a:avLst/>
          </a:prstGeom>
        </p:spPr>
      </p:pic>
    </p:spTree>
    <p:extLst>
      <p:ext uri="{BB962C8B-B14F-4D97-AF65-F5344CB8AC3E}">
        <p14:creationId xmlns:p14="http://schemas.microsoft.com/office/powerpoint/2010/main" val="119001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2418608" y="4424662"/>
            <a:ext cx="4306782" cy="16736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600" dirty="0">
                <a:solidFill>
                  <a:srgbClr val="4E4E4E"/>
                </a:solidFill>
                <a:latin typeface="Calibri" charset="0"/>
                <a:ea typeface="Calibri" charset="0"/>
                <a:cs typeface="Calibri" charset="0"/>
              </a:rPr>
              <a:t>We install a premium wall product specifically engineered for the basement environment.  Unlike other “systems” </a:t>
            </a:r>
            <a:r>
              <a:rPr lang="en-US" sz="1600" b="1" dirty="0" err="1">
                <a:solidFill>
                  <a:srgbClr val="4E4E4E"/>
                </a:solidFill>
                <a:latin typeface="Calibri" charset="0"/>
                <a:ea typeface="Calibri" charset="0"/>
                <a:cs typeface="Calibri" charset="0"/>
              </a:rPr>
              <a:t>Smartwall</a:t>
            </a:r>
            <a:r>
              <a:rPr lang="en-US" sz="1600" dirty="0">
                <a:solidFill>
                  <a:srgbClr val="4E4E4E"/>
                </a:solidFill>
                <a:latin typeface="Calibri" charset="0"/>
                <a:ea typeface="Calibri" charset="0"/>
                <a:cs typeface="Calibri" charset="0"/>
              </a:rPr>
              <a:t> looks and performs like every other wall in your home but with a </a:t>
            </a:r>
            <a:r>
              <a:rPr lang="en-US" sz="1600" b="1" dirty="0">
                <a:solidFill>
                  <a:srgbClr val="4E4E4E"/>
                </a:solidFill>
                <a:latin typeface="Calibri" charset="0"/>
                <a:ea typeface="Calibri" charset="0"/>
                <a:cs typeface="Calibri" charset="0"/>
              </a:rPr>
              <a:t>Critical</a:t>
            </a:r>
            <a:r>
              <a:rPr lang="en-US" sz="1600" dirty="0">
                <a:solidFill>
                  <a:srgbClr val="4E4E4E"/>
                </a:solidFill>
                <a:latin typeface="Calibri" charset="0"/>
                <a:ea typeface="Calibri" charset="0"/>
                <a:cs typeface="Calibri" charset="0"/>
              </a:rPr>
              <a:t> feature that benefits </a:t>
            </a:r>
            <a:r>
              <a:rPr lang="en-US" sz="1600" b="1" dirty="0">
                <a:solidFill>
                  <a:srgbClr val="4E4E4E"/>
                </a:solidFill>
                <a:latin typeface="Calibri" charset="0"/>
                <a:ea typeface="Calibri" charset="0"/>
                <a:cs typeface="Calibri" charset="0"/>
              </a:rPr>
              <a:t>You.</a:t>
            </a:r>
          </a:p>
        </p:txBody>
      </p:sp>
      <p:sp>
        <p:nvSpPr>
          <p:cNvPr id="10" name="Title 1"/>
          <p:cNvSpPr>
            <a:spLocks noGrp="1"/>
          </p:cNvSpPr>
          <p:nvPr>
            <p:ph type="ctrTitle"/>
          </p:nvPr>
        </p:nvSpPr>
        <p:spPr>
          <a:xfrm>
            <a:off x="0" y="310603"/>
            <a:ext cx="9144000" cy="473168"/>
          </a:xfrm>
        </p:spPr>
        <p:txBody>
          <a:bodyPr>
            <a:noAutofit/>
          </a:bodyPr>
          <a:lstStyle/>
          <a:p>
            <a:r>
              <a:rPr lang="en-US" sz="2400" dirty="0">
                <a:solidFill>
                  <a:srgbClr val="51778E"/>
                </a:solidFill>
                <a:latin typeface="Arial" charset="0"/>
                <a:ea typeface="Arial" charset="0"/>
                <a:cs typeface="Arial" charset="0"/>
              </a:rPr>
              <a:t>BASEMENT EXPERTS</a:t>
            </a:r>
          </a:p>
        </p:txBody>
      </p:sp>
      <p:grpSp>
        <p:nvGrpSpPr>
          <p:cNvPr id="5" name="Group 4"/>
          <p:cNvGrpSpPr/>
          <p:nvPr/>
        </p:nvGrpSpPr>
        <p:grpSpPr>
          <a:xfrm>
            <a:off x="2591453" y="1451200"/>
            <a:ext cx="3961093" cy="2748008"/>
            <a:chOff x="2591453" y="1451200"/>
            <a:chExt cx="3961093" cy="2748008"/>
          </a:xfrm>
        </p:grpSpPr>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453" y="1451200"/>
              <a:ext cx="3961093" cy="2748008"/>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631794" y="3808808"/>
              <a:ext cx="1812459" cy="353349"/>
            </a:xfrm>
            <a:prstGeom prst="rect">
              <a:avLst/>
            </a:prstGeom>
            <a:solidFill>
              <a:srgbClr val="517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libri" charset="0"/>
                  <a:ea typeface="Calibri" charset="0"/>
                  <a:cs typeface="Calibri" charset="0"/>
                </a:rPr>
                <a:t> SMARTWALL</a:t>
              </a:r>
            </a:p>
          </p:txBody>
        </p:sp>
      </p:grpSp>
    </p:spTree>
    <p:extLst>
      <p:ext uri="{BB962C8B-B14F-4D97-AF65-F5344CB8AC3E}">
        <p14:creationId xmlns:p14="http://schemas.microsoft.com/office/powerpoint/2010/main" val="23397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512" y="343451"/>
            <a:ext cx="8201670" cy="553998"/>
          </a:xfrm>
          <a:prstGeom prst="rect">
            <a:avLst/>
          </a:prstGeom>
          <a:noFill/>
        </p:spPr>
        <p:txBody>
          <a:bodyPr wrap="square" rtlCol="0">
            <a:spAutoFit/>
          </a:bodyPr>
          <a:lstStyle/>
          <a:p>
            <a:r>
              <a:rPr lang="en-US" sz="3000" b="1" dirty="0">
                <a:solidFill>
                  <a:srgbClr val="51778E"/>
                </a:solidFill>
                <a:latin typeface="Arial" charset="0"/>
                <a:ea typeface="Arial" charset="0"/>
                <a:cs typeface="Arial" charset="0"/>
              </a:rPr>
              <a:t>SMARTWALL INSULATION</a:t>
            </a:r>
            <a:endParaRPr lang="en-US" sz="3000" b="1" dirty="0">
              <a:latin typeface="Arial" charset="0"/>
              <a:ea typeface="Arial" charset="0"/>
              <a:cs typeface="Arial" charset="0"/>
            </a:endParaRPr>
          </a:p>
        </p:txBody>
      </p:sp>
      <p:sp>
        <p:nvSpPr>
          <p:cNvPr id="18" name="Subtitle 2"/>
          <p:cNvSpPr txBox="1">
            <a:spLocks/>
          </p:cNvSpPr>
          <p:nvPr/>
        </p:nvSpPr>
        <p:spPr>
          <a:xfrm>
            <a:off x="6145307" y="1855833"/>
            <a:ext cx="2373406" cy="2285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800"/>
              </a:lnSpc>
            </a:pPr>
            <a:r>
              <a:rPr lang="en-US" sz="1600" dirty="0">
                <a:solidFill>
                  <a:srgbClr val="4E4E4E"/>
                </a:solidFill>
                <a:latin typeface="Calibri" charset="0"/>
                <a:ea typeface="Calibri" charset="0"/>
                <a:cs typeface="Calibri" charset="0"/>
              </a:rPr>
              <a:t>Closed Cell</a:t>
            </a:r>
          </a:p>
          <a:p>
            <a:pPr algn="l">
              <a:lnSpc>
                <a:spcPts val="2800"/>
              </a:lnSpc>
            </a:pPr>
            <a:r>
              <a:rPr lang="en-US" sz="1600" dirty="0">
                <a:solidFill>
                  <a:srgbClr val="4E4E4E"/>
                </a:solidFill>
                <a:latin typeface="Calibri" charset="0"/>
                <a:ea typeface="Calibri" charset="0"/>
                <a:cs typeface="Calibri" charset="0"/>
              </a:rPr>
              <a:t>Graphite Infused</a:t>
            </a:r>
          </a:p>
          <a:p>
            <a:pPr algn="l">
              <a:lnSpc>
                <a:spcPts val="2800"/>
              </a:lnSpc>
            </a:pPr>
            <a:r>
              <a:rPr lang="en-US" sz="1600" dirty="0">
                <a:solidFill>
                  <a:srgbClr val="4E4E4E"/>
                </a:solidFill>
                <a:latin typeface="Calibri" charset="0"/>
                <a:ea typeface="Calibri" charset="0"/>
                <a:cs typeface="Calibri" charset="0"/>
              </a:rPr>
              <a:t>Cold Activated</a:t>
            </a:r>
          </a:p>
          <a:p>
            <a:pPr algn="l">
              <a:lnSpc>
                <a:spcPts val="2800"/>
              </a:lnSpc>
            </a:pPr>
            <a:r>
              <a:rPr lang="en-US" sz="1600" dirty="0">
                <a:solidFill>
                  <a:srgbClr val="4E4E4E"/>
                </a:solidFill>
                <a:latin typeface="Calibri" charset="0"/>
                <a:ea typeface="Calibri" charset="0"/>
                <a:cs typeface="Calibri" charset="0"/>
              </a:rPr>
              <a:t>Green Guard Certified</a:t>
            </a:r>
          </a:p>
          <a:p>
            <a:pPr algn="l">
              <a:lnSpc>
                <a:spcPts val="2800"/>
              </a:lnSpc>
            </a:pPr>
            <a:r>
              <a:rPr lang="en-US" sz="1600" dirty="0">
                <a:solidFill>
                  <a:srgbClr val="4E4E4E"/>
                </a:solidFill>
                <a:latin typeface="Calibri" charset="0"/>
                <a:ea typeface="Calibri" charset="0"/>
                <a:cs typeface="Calibri" charset="0"/>
              </a:rPr>
              <a:t>R-17</a:t>
            </a:r>
          </a:p>
          <a:p>
            <a:pPr algn="l">
              <a:lnSpc>
                <a:spcPts val="2800"/>
              </a:lnSpc>
            </a:pPr>
            <a:endParaRPr lang="en-US" sz="1600" dirty="0">
              <a:solidFill>
                <a:srgbClr val="4E4E4E"/>
              </a:solidFill>
              <a:latin typeface="Calibri" charset="0"/>
              <a:ea typeface="Calibri" charset="0"/>
              <a:cs typeface="Calibri" charset="0"/>
            </a:endParaRPr>
          </a:p>
        </p:txBody>
      </p:sp>
      <p:pic>
        <p:nvPicPr>
          <p:cNvPr id="11" name="Picture 3" descr="\\MSSPRIMARY\RedirectedFolders\mscfalato\Desktop\neopor_pic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5118" y="2017003"/>
            <a:ext cx="4688635" cy="2225510"/>
          </a:xfrm>
          <a:prstGeom prst="round2DiagRect">
            <a:avLst>
              <a:gd name="adj1" fmla="val 16667"/>
              <a:gd name="adj2" fmla="val 0"/>
            </a:avLst>
          </a:prstGeom>
          <a:ln w="88900" cap="sq">
            <a:solidFill>
              <a:srgbClr val="51778E"/>
            </a:solidFill>
            <a:miter lim="800000"/>
          </a:ln>
          <a:effectLst/>
          <a:extLst/>
        </p:spPr>
      </p:pic>
      <p:sp>
        <p:nvSpPr>
          <p:cNvPr id="5" name="Oval 4"/>
          <p:cNvSpPr/>
          <p:nvPr/>
        </p:nvSpPr>
        <p:spPr>
          <a:xfrm>
            <a:off x="5803442" y="1957608"/>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1</a:t>
            </a:r>
          </a:p>
        </p:txBody>
      </p:sp>
      <p:sp>
        <p:nvSpPr>
          <p:cNvPr id="13" name="Oval 12"/>
          <p:cNvSpPr/>
          <p:nvPr/>
        </p:nvSpPr>
        <p:spPr>
          <a:xfrm>
            <a:off x="5803442" y="2421532"/>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2</a:t>
            </a:r>
          </a:p>
        </p:txBody>
      </p:sp>
      <p:sp>
        <p:nvSpPr>
          <p:cNvPr id="15" name="Oval 14"/>
          <p:cNvSpPr/>
          <p:nvPr/>
        </p:nvSpPr>
        <p:spPr>
          <a:xfrm>
            <a:off x="5803442" y="2885456"/>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3</a:t>
            </a:r>
          </a:p>
        </p:txBody>
      </p:sp>
      <p:sp>
        <p:nvSpPr>
          <p:cNvPr id="16" name="Oval 15"/>
          <p:cNvSpPr/>
          <p:nvPr/>
        </p:nvSpPr>
        <p:spPr>
          <a:xfrm>
            <a:off x="5803442" y="3356103"/>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4</a:t>
            </a:r>
          </a:p>
        </p:txBody>
      </p:sp>
      <p:sp>
        <p:nvSpPr>
          <p:cNvPr id="17" name="Oval 16"/>
          <p:cNvSpPr/>
          <p:nvPr/>
        </p:nvSpPr>
        <p:spPr>
          <a:xfrm>
            <a:off x="5803442" y="3842280"/>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5</a:t>
            </a:r>
          </a:p>
        </p:txBody>
      </p:sp>
    </p:spTree>
    <p:extLst>
      <p:ext uri="{BB962C8B-B14F-4D97-AF65-F5344CB8AC3E}">
        <p14:creationId xmlns:p14="http://schemas.microsoft.com/office/powerpoint/2010/main" val="204199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1000"/>
                                        <p:tgtEl>
                                          <p:spTgt spid="18">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1000"/>
                                        <p:tgtEl>
                                          <p:spTgt spid="18">
                                            <p:txEl>
                                              <p:pRg st="1" end="1"/>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fade">
                                      <p:cBhvr>
                                        <p:cTn id="31" dur="1000"/>
                                        <p:tgtEl>
                                          <p:spTgt spid="18">
                                            <p:txEl>
                                              <p:pRg st="2" end="2"/>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animEffect transition="in" filter="fade">
                                      <p:cBhvr>
                                        <p:cTn id="39" dur="1000"/>
                                        <p:tgtEl>
                                          <p:spTgt spid="18">
                                            <p:txEl>
                                              <p:pRg st="3" end="3"/>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9500"/>
                            </p:stCondLst>
                            <p:childTnLst>
                              <p:par>
                                <p:cTn id="45" presetID="10" presetClass="entr" presetSubtype="0" fill="hold"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1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512" y="343451"/>
            <a:ext cx="8201670" cy="553998"/>
          </a:xfrm>
          <a:prstGeom prst="rect">
            <a:avLst/>
          </a:prstGeom>
          <a:noFill/>
        </p:spPr>
        <p:txBody>
          <a:bodyPr wrap="square" rtlCol="0">
            <a:spAutoFit/>
          </a:bodyPr>
          <a:lstStyle/>
          <a:p>
            <a:r>
              <a:rPr lang="en-US" sz="3000" b="1" dirty="0">
                <a:solidFill>
                  <a:srgbClr val="51778E"/>
                </a:solidFill>
                <a:latin typeface="Arial" charset="0"/>
                <a:ea typeface="Arial" charset="0"/>
                <a:cs typeface="Arial" charset="0"/>
              </a:rPr>
              <a:t>ENGINEERED FOR BASEMENTS</a:t>
            </a:r>
            <a:endParaRPr lang="en-US" sz="3000" b="1" dirty="0">
              <a:latin typeface="Arial" charset="0"/>
              <a:ea typeface="Arial" charset="0"/>
              <a:cs typeface="Arial" charset="0"/>
            </a:endParaRPr>
          </a:p>
        </p:txBody>
      </p:sp>
      <p:sp>
        <p:nvSpPr>
          <p:cNvPr id="2" name="TextBox 1"/>
          <p:cNvSpPr txBox="1"/>
          <p:nvPr/>
        </p:nvSpPr>
        <p:spPr>
          <a:xfrm>
            <a:off x="5600700" y="1902759"/>
            <a:ext cx="3180013" cy="2327470"/>
          </a:xfrm>
          <a:prstGeom prst="rect">
            <a:avLst/>
          </a:prstGeom>
          <a:noFill/>
        </p:spPr>
        <p:txBody>
          <a:bodyPr wrap="square" rtlCol="0">
            <a:spAutoFit/>
          </a:bodyPr>
          <a:lstStyle/>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Allows vapor to exit</a:t>
            </a:r>
          </a:p>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No condensation</a:t>
            </a:r>
          </a:p>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Drastically inhibits:</a:t>
            </a:r>
          </a:p>
          <a:p>
            <a:pPr>
              <a:lnSpc>
                <a:spcPct val="150000"/>
              </a:lnSpc>
            </a:pPr>
            <a:r>
              <a:rPr lang="en-US" sz="1600" dirty="0">
                <a:solidFill>
                  <a:srgbClr val="4E4E4E"/>
                </a:solidFill>
                <a:latin typeface="Calibri" charset="0"/>
                <a:ea typeface="Calibri" charset="0"/>
                <a:cs typeface="Calibri" charset="0"/>
              </a:rPr>
              <a:t>          -Mold</a:t>
            </a:r>
          </a:p>
          <a:p>
            <a:pPr>
              <a:lnSpc>
                <a:spcPct val="150000"/>
              </a:lnSpc>
            </a:pPr>
            <a:r>
              <a:rPr lang="en-US" sz="1600" dirty="0">
                <a:solidFill>
                  <a:srgbClr val="4E4E4E"/>
                </a:solidFill>
                <a:latin typeface="Calibri" charset="0"/>
                <a:ea typeface="Calibri" charset="0"/>
                <a:cs typeface="Calibri" charset="0"/>
              </a:rPr>
              <a:t>          -Mildew </a:t>
            </a:r>
          </a:p>
          <a:p>
            <a:pPr>
              <a:lnSpc>
                <a:spcPct val="150000"/>
              </a:lnSpc>
            </a:pPr>
            <a:r>
              <a:rPr lang="en-US" sz="1600" dirty="0">
                <a:solidFill>
                  <a:srgbClr val="4E4E4E"/>
                </a:solidFill>
                <a:latin typeface="Calibri" charset="0"/>
                <a:ea typeface="Calibri" charset="0"/>
                <a:cs typeface="Calibri" charset="0"/>
              </a:rPr>
              <a:t>          -Structural Damage </a:t>
            </a:r>
          </a:p>
        </p:txBody>
      </p:sp>
      <p:grpSp>
        <p:nvGrpSpPr>
          <p:cNvPr id="9" name="Group 8"/>
          <p:cNvGrpSpPr/>
          <p:nvPr/>
        </p:nvGrpSpPr>
        <p:grpSpPr>
          <a:xfrm>
            <a:off x="600897" y="1453646"/>
            <a:ext cx="4659681" cy="3232654"/>
            <a:chOff x="600897" y="1453646"/>
            <a:chExt cx="4659681" cy="3232654"/>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7" y="1453646"/>
              <a:ext cx="4659681" cy="3232654"/>
            </a:xfrm>
            <a:prstGeom prst="rect">
              <a:avLst/>
            </a:prstGeom>
            <a:solidFill>
              <a:srgbClr val="FFFFFF">
                <a:shade val="85000"/>
              </a:srgbClr>
            </a:solidFill>
            <a:ln w="88900" cap="sq">
              <a:solidFill>
                <a:srgbClr val="51778E"/>
              </a:solidFill>
              <a:miter lim="800000"/>
            </a:ln>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641238" y="4296336"/>
              <a:ext cx="1496844" cy="349623"/>
            </a:xfrm>
            <a:prstGeom prst="rect">
              <a:avLst/>
            </a:prstGeom>
            <a:solidFill>
              <a:srgbClr val="517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charset="0"/>
                  <a:ea typeface="Calibri" charset="0"/>
                  <a:cs typeface="Calibri" charset="0"/>
                </a:rPr>
                <a:t>WET</a:t>
              </a:r>
            </a:p>
          </p:txBody>
        </p:sp>
      </p:grpSp>
    </p:spTree>
    <p:extLst>
      <p:ext uri="{BB962C8B-B14F-4D97-AF65-F5344CB8AC3E}">
        <p14:creationId xmlns:p14="http://schemas.microsoft.com/office/powerpoint/2010/main" val="60419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512" y="343451"/>
            <a:ext cx="8201670" cy="553998"/>
          </a:xfrm>
          <a:prstGeom prst="rect">
            <a:avLst/>
          </a:prstGeom>
          <a:noFill/>
        </p:spPr>
        <p:txBody>
          <a:bodyPr wrap="square" rtlCol="0">
            <a:spAutoFit/>
          </a:bodyPr>
          <a:lstStyle/>
          <a:p>
            <a:r>
              <a:rPr lang="en-US" sz="3000" b="1" dirty="0">
                <a:solidFill>
                  <a:srgbClr val="51778E"/>
                </a:solidFill>
                <a:latin typeface="Arial" charset="0"/>
                <a:ea typeface="Arial" charset="0"/>
                <a:cs typeface="Arial" charset="0"/>
              </a:rPr>
              <a:t>ENGINEERED FOR BASEMENTS</a:t>
            </a:r>
            <a:endParaRPr lang="en-US" sz="3000" b="1" dirty="0">
              <a:latin typeface="Arial" charset="0"/>
              <a:ea typeface="Arial" charset="0"/>
              <a:cs typeface="Arial" charset="0"/>
            </a:endParaRPr>
          </a:p>
        </p:txBody>
      </p:sp>
      <p:sp>
        <p:nvSpPr>
          <p:cNvPr id="2" name="TextBox 1"/>
          <p:cNvSpPr txBox="1"/>
          <p:nvPr/>
        </p:nvSpPr>
        <p:spPr>
          <a:xfrm>
            <a:off x="5600700" y="1902759"/>
            <a:ext cx="3180013" cy="1938992"/>
          </a:xfrm>
          <a:prstGeom prst="rect">
            <a:avLst/>
          </a:prstGeom>
          <a:noFill/>
        </p:spPr>
        <p:txBody>
          <a:bodyPr wrap="square" rtlCol="0">
            <a:spAutoFit/>
          </a:bodyPr>
          <a:lstStyle/>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Continuous R-17 Insulation</a:t>
            </a:r>
          </a:p>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Improves energy efficiency</a:t>
            </a:r>
          </a:p>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Saves Money</a:t>
            </a:r>
          </a:p>
          <a:p>
            <a:pPr marL="285750" indent="-285750">
              <a:lnSpc>
                <a:spcPct val="150000"/>
              </a:lnSpc>
              <a:buFont typeface="Arial" charset="0"/>
              <a:buChar char="•"/>
            </a:pPr>
            <a:r>
              <a:rPr lang="en-US" sz="1600" dirty="0">
                <a:solidFill>
                  <a:srgbClr val="4E4E4E"/>
                </a:solidFill>
                <a:latin typeface="Calibri" charset="0"/>
                <a:ea typeface="Calibri" charset="0"/>
                <a:cs typeface="Calibri" charset="0"/>
              </a:rPr>
              <a:t>Meets increasingly stringent building codes</a:t>
            </a:r>
          </a:p>
        </p:txBody>
      </p:sp>
      <p:grpSp>
        <p:nvGrpSpPr>
          <p:cNvPr id="9" name="Group 8"/>
          <p:cNvGrpSpPr/>
          <p:nvPr/>
        </p:nvGrpSpPr>
        <p:grpSpPr>
          <a:xfrm>
            <a:off x="600897" y="1453646"/>
            <a:ext cx="4659681" cy="3232654"/>
            <a:chOff x="600897" y="1453646"/>
            <a:chExt cx="4659681" cy="3232654"/>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7" y="1453646"/>
              <a:ext cx="4659681" cy="3232654"/>
            </a:xfrm>
            <a:prstGeom prst="rect">
              <a:avLst/>
            </a:prstGeom>
            <a:solidFill>
              <a:srgbClr val="FFFFFF">
                <a:shade val="85000"/>
              </a:srgbClr>
            </a:solidFill>
            <a:ln w="88900" cap="sq">
              <a:solidFill>
                <a:srgbClr val="51778E"/>
              </a:solidFill>
              <a:miter lim="800000"/>
            </a:ln>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641238" y="4296336"/>
              <a:ext cx="1496844" cy="349623"/>
            </a:xfrm>
            <a:prstGeom prst="rect">
              <a:avLst/>
            </a:prstGeom>
            <a:solidFill>
              <a:srgbClr val="517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charset="0"/>
                  <a:ea typeface="Calibri" charset="0"/>
                  <a:cs typeface="Calibri" charset="0"/>
                </a:rPr>
                <a:t>COLD</a:t>
              </a:r>
            </a:p>
          </p:txBody>
        </p:sp>
      </p:grpSp>
    </p:spTree>
    <p:extLst>
      <p:ext uri="{BB962C8B-B14F-4D97-AF65-F5344CB8AC3E}">
        <p14:creationId xmlns:p14="http://schemas.microsoft.com/office/powerpoint/2010/main" val="27542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512" y="343451"/>
            <a:ext cx="8201670" cy="553998"/>
          </a:xfrm>
          <a:prstGeom prst="rect">
            <a:avLst/>
          </a:prstGeom>
          <a:noFill/>
        </p:spPr>
        <p:txBody>
          <a:bodyPr wrap="square" rtlCol="0">
            <a:spAutoFit/>
          </a:bodyPr>
          <a:lstStyle/>
          <a:p>
            <a:r>
              <a:rPr lang="en-US" sz="3000" b="1" dirty="0">
                <a:solidFill>
                  <a:srgbClr val="51778E"/>
                </a:solidFill>
                <a:latin typeface="Arial" charset="0"/>
                <a:ea typeface="Arial" charset="0"/>
                <a:cs typeface="Arial" charset="0"/>
              </a:rPr>
              <a:t>ENGINEERED FOR BASEMENTS</a:t>
            </a:r>
            <a:endParaRPr lang="en-US" sz="3000" dirty="0">
              <a:latin typeface="Arial" charset="0"/>
              <a:ea typeface="Arial" charset="0"/>
              <a:cs typeface="Arial" charset="0"/>
            </a:endParaRPr>
          </a:p>
        </p:txBody>
      </p:sp>
      <p:sp>
        <p:nvSpPr>
          <p:cNvPr id="2" name="TextBox 1"/>
          <p:cNvSpPr txBox="1"/>
          <p:nvPr/>
        </p:nvSpPr>
        <p:spPr>
          <a:xfrm>
            <a:off x="5500882" y="1646472"/>
            <a:ext cx="3379649" cy="3293209"/>
          </a:xfrm>
          <a:prstGeom prst="rect">
            <a:avLst/>
          </a:prstGeom>
          <a:noFill/>
        </p:spPr>
        <p:txBody>
          <a:bodyPr wrap="square" rtlCol="0">
            <a:spAutoFit/>
          </a:bodyPr>
          <a:lstStyle/>
          <a:p>
            <a:pPr marL="285750" indent="-285750">
              <a:buFont typeface="Arial" charset="0"/>
              <a:buChar char="•"/>
            </a:pPr>
            <a:r>
              <a:rPr lang="en-US" sz="1600" dirty="0">
                <a:solidFill>
                  <a:srgbClr val="4E4E4E"/>
                </a:solidFill>
                <a:latin typeface="Calibri" charset="0"/>
                <a:ea typeface="Calibri" charset="0"/>
                <a:cs typeface="Calibri" charset="0"/>
              </a:rPr>
              <a:t>Efficient, clean install</a:t>
            </a:r>
          </a:p>
          <a:p>
            <a:pPr marL="285750" indent="-285750">
              <a:buFont typeface="Arial" charset="0"/>
              <a:buChar char="•"/>
            </a:pPr>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Completely seamless</a:t>
            </a:r>
          </a:p>
          <a:p>
            <a:pPr marL="285750" indent="-285750">
              <a:buFont typeface="Arial" charset="0"/>
              <a:buChar char="•"/>
            </a:pPr>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Exceeds thermal and flame spread standards</a:t>
            </a:r>
          </a:p>
          <a:p>
            <a:pPr marL="285750" indent="-285750">
              <a:buFont typeface="Arial" charset="0"/>
              <a:buChar char="•"/>
            </a:pPr>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Approved  by the Canadian Construction Materials Center</a:t>
            </a:r>
          </a:p>
          <a:p>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Approved  by the International code council</a:t>
            </a:r>
          </a:p>
          <a:p>
            <a:endParaRPr lang="en-US" sz="1600" dirty="0">
              <a:solidFill>
                <a:srgbClr val="4E4E4E"/>
              </a:solidFill>
              <a:latin typeface="Calibri" charset="0"/>
              <a:ea typeface="Calibri" charset="0"/>
              <a:cs typeface="Calibri" charset="0"/>
            </a:endParaRPr>
          </a:p>
        </p:txBody>
      </p:sp>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7" y="1377033"/>
            <a:ext cx="4636516" cy="3093425"/>
          </a:xfrm>
          <a:prstGeom prst="rect">
            <a:avLst/>
          </a:prstGeom>
          <a:solidFill>
            <a:srgbClr val="51778E"/>
          </a:solidFill>
          <a:ln w="88900" cap="sq">
            <a:solidFill>
              <a:srgbClr val="51778E"/>
            </a:solidFill>
            <a:miter lim="800000"/>
          </a:ln>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413" y="4896739"/>
            <a:ext cx="896346" cy="91517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980" y="4939681"/>
            <a:ext cx="1086111" cy="9286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1142" y="4930113"/>
            <a:ext cx="643429" cy="892255"/>
          </a:xfrm>
          <a:prstGeom prst="rect">
            <a:avLst/>
          </a:prstGeom>
        </p:spPr>
      </p:pic>
    </p:spTree>
    <p:extLst>
      <p:ext uri="{BB962C8B-B14F-4D97-AF65-F5344CB8AC3E}">
        <p14:creationId xmlns:p14="http://schemas.microsoft.com/office/powerpoint/2010/main" val="6007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1512" y="343451"/>
            <a:ext cx="8201670" cy="553998"/>
          </a:xfrm>
          <a:prstGeom prst="rect">
            <a:avLst/>
          </a:prstGeom>
          <a:noFill/>
        </p:spPr>
        <p:txBody>
          <a:bodyPr wrap="square" rtlCol="0">
            <a:spAutoFit/>
          </a:bodyPr>
          <a:lstStyle/>
          <a:p>
            <a:r>
              <a:rPr lang="en-US" sz="3000" b="1" dirty="0">
                <a:solidFill>
                  <a:srgbClr val="51778E"/>
                </a:solidFill>
                <a:latin typeface="Arial" charset="0"/>
                <a:ea typeface="Arial" charset="0"/>
                <a:cs typeface="Arial" charset="0"/>
              </a:rPr>
              <a:t>ELEVATING AND INSULATING FLOORING</a:t>
            </a:r>
            <a:endParaRPr lang="en-US" sz="3000" dirty="0">
              <a:latin typeface="Arial" charset="0"/>
              <a:ea typeface="Arial" charset="0"/>
              <a:cs typeface="Arial" charset="0"/>
            </a:endParaRPr>
          </a:p>
        </p:txBody>
      </p:sp>
      <p:sp>
        <p:nvSpPr>
          <p:cNvPr id="2" name="TextBox 1"/>
          <p:cNvSpPr txBox="1"/>
          <p:nvPr/>
        </p:nvSpPr>
        <p:spPr>
          <a:xfrm>
            <a:off x="4552347" y="1392981"/>
            <a:ext cx="4323229" cy="1323439"/>
          </a:xfrm>
          <a:prstGeom prst="rect">
            <a:avLst/>
          </a:prstGeom>
          <a:noFill/>
        </p:spPr>
        <p:txBody>
          <a:bodyPr wrap="square" rtlCol="0">
            <a:spAutoFit/>
          </a:bodyPr>
          <a:lstStyle/>
          <a:p>
            <a:pPr marL="285750" indent="-285750">
              <a:buFont typeface="Arial" charset="0"/>
              <a:buChar char="•"/>
            </a:pPr>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Concrete floors are cold, hard and wet</a:t>
            </a:r>
          </a:p>
          <a:p>
            <a:endParaRPr lang="en-US" sz="1600" dirty="0">
              <a:solidFill>
                <a:srgbClr val="4E4E4E"/>
              </a:solidFill>
              <a:latin typeface="Calibri" charset="0"/>
              <a:ea typeface="Calibri" charset="0"/>
              <a:cs typeface="Calibri" charset="0"/>
            </a:endParaRPr>
          </a:p>
          <a:p>
            <a:pPr marL="285750" indent="-285750">
              <a:buFont typeface="Arial" charset="0"/>
              <a:buChar char="•"/>
            </a:pPr>
            <a:r>
              <a:rPr lang="en-US" sz="1600" dirty="0">
                <a:solidFill>
                  <a:srgbClr val="4E4E4E"/>
                </a:solidFill>
                <a:latin typeface="Calibri" charset="0"/>
                <a:ea typeface="Calibri" charset="0"/>
                <a:cs typeface="Calibri" charset="0"/>
              </a:rPr>
              <a:t>Elevating finished flooring off the concrete with </a:t>
            </a:r>
            <a:r>
              <a:rPr lang="en-US" sz="1600" dirty="0" err="1">
                <a:solidFill>
                  <a:srgbClr val="4E4E4E"/>
                </a:solidFill>
                <a:latin typeface="Calibri" charset="0"/>
                <a:ea typeface="Calibri" charset="0"/>
                <a:cs typeface="Calibri" charset="0"/>
              </a:rPr>
              <a:t>DRIcore’s</a:t>
            </a:r>
            <a:r>
              <a:rPr lang="en-US" sz="1600" dirty="0">
                <a:solidFill>
                  <a:srgbClr val="4E4E4E"/>
                </a:solidFill>
                <a:latin typeface="Calibri" charset="0"/>
                <a:ea typeface="Calibri" charset="0"/>
                <a:cs typeface="Calibri" charset="0"/>
              </a:rPr>
              <a:t> R+ has three key benefits</a:t>
            </a:r>
          </a:p>
        </p:txBody>
      </p:sp>
      <p:sp>
        <p:nvSpPr>
          <p:cNvPr id="12" name="Oval 11"/>
          <p:cNvSpPr/>
          <p:nvPr/>
        </p:nvSpPr>
        <p:spPr>
          <a:xfrm>
            <a:off x="4929383" y="3079358"/>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1</a:t>
            </a:r>
          </a:p>
        </p:txBody>
      </p:sp>
      <p:sp>
        <p:nvSpPr>
          <p:cNvPr id="13" name="Oval 12"/>
          <p:cNvSpPr/>
          <p:nvPr/>
        </p:nvSpPr>
        <p:spPr>
          <a:xfrm>
            <a:off x="4929383" y="3625826"/>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2</a:t>
            </a:r>
          </a:p>
        </p:txBody>
      </p:sp>
      <p:sp>
        <p:nvSpPr>
          <p:cNvPr id="14" name="Oval 13"/>
          <p:cNvSpPr/>
          <p:nvPr/>
        </p:nvSpPr>
        <p:spPr>
          <a:xfrm>
            <a:off x="4929383" y="4203537"/>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3</a:t>
            </a:r>
          </a:p>
        </p:txBody>
      </p:sp>
      <p:sp>
        <p:nvSpPr>
          <p:cNvPr id="3" name="TextBox 2"/>
          <p:cNvSpPr txBox="1"/>
          <p:nvPr/>
        </p:nvSpPr>
        <p:spPr>
          <a:xfrm>
            <a:off x="5318313" y="2910521"/>
            <a:ext cx="3382452" cy="2528897"/>
          </a:xfrm>
          <a:prstGeom prst="rect">
            <a:avLst/>
          </a:prstGeom>
          <a:noFill/>
        </p:spPr>
        <p:txBody>
          <a:bodyPr wrap="square" rtlCol="0">
            <a:spAutoFit/>
          </a:bodyPr>
          <a:lstStyle/>
          <a:p>
            <a:pPr>
              <a:lnSpc>
                <a:spcPts val="1860"/>
              </a:lnSpc>
            </a:pPr>
            <a:r>
              <a:rPr lang="en-US" sz="1600" dirty="0">
                <a:solidFill>
                  <a:srgbClr val="4E4E4E"/>
                </a:solidFill>
                <a:latin typeface="Calibri" charset="0"/>
                <a:ea typeface="Calibri" charset="0"/>
                <a:cs typeface="Calibri" charset="0"/>
              </a:rPr>
              <a:t>Raises finished floor temperature by 10</a:t>
            </a:r>
            <a:r>
              <a:rPr lang="en-CA" sz="1600" dirty="0">
                <a:solidFill>
                  <a:srgbClr val="4E4E4E"/>
                </a:solidFill>
                <a:latin typeface="Calibri" charset="0"/>
                <a:ea typeface="Calibri" charset="0"/>
                <a:cs typeface="Calibri" charset="0"/>
              </a:rPr>
              <a:t>º</a:t>
            </a:r>
            <a:r>
              <a:rPr lang="en-US" sz="1600" dirty="0">
                <a:solidFill>
                  <a:srgbClr val="4E4E4E"/>
                </a:solidFill>
                <a:latin typeface="Calibri" charset="0"/>
                <a:ea typeface="Calibri" charset="0"/>
                <a:cs typeface="Calibri" charset="0"/>
              </a:rPr>
              <a:t>F (R3)</a:t>
            </a:r>
          </a:p>
          <a:p>
            <a:pPr>
              <a:lnSpc>
                <a:spcPts val="1860"/>
              </a:lnSpc>
            </a:pPr>
            <a:endParaRPr lang="en-US" sz="1600" dirty="0">
              <a:solidFill>
                <a:srgbClr val="4E4E4E"/>
              </a:solidFill>
              <a:latin typeface="Calibri" charset="0"/>
              <a:ea typeface="Calibri" charset="0"/>
              <a:cs typeface="Calibri" charset="0"/>
            </a:endParaRPr>
          </a:p>
          <a:p>
            <a:pPr>
              <a:lnSpc>
                <a:spcPts val="1860"/>
              </a:lnSpc>
            </a:pPr>
            <a:r>
              <a:rPr lang="en-US" sz="1600" dirty="0">
                <a:solidFill>
                  <a:srgbClr val="4E4E4E"/>
                </a:solidFill>
                <a:latin typeface="Calibri" charset="0"/>
                <a:ea typeface="Calibri" charset="0"/>
                <a:cs typeface="Calibri" charset="0"/>
              </a:rPr>
              <a:t>Provides softer finished floor</a:t>
            </a:r>
          </a:p>
          <a:p>
            <a:pPr>
              <a:lnSpc>
                <a:spcPts val="1860"/>
              </a:lnSpc>
            </a:pPr>
            <a:endParaRPr lang="en-US" sz="1600" dirty="0">
              <a:solidFill>
                <a:srgbClr val="4E4E4E"/>
              </a:solidFill>
              <a:latin typeface="Calibri" charset="0"/>
              <a:ea typeface="Calibri" charset="0"/>
              <a:cs typeface="Calibri" charset="0"/>
            </a:endParaRPr>
          </a:p>
          <a:p>
            <a:pPr>
              <a:lnSpc>
                <a:spcPts val="1860"/>
              </a:lnSpc>
            </a:pPr>
            <a:r>
              <a:rPr lang="en-US" sz="1600" dirty="0">
                <a:solidFill>
                  <a:srgbClr val="4E4E4E"/>
                </a:solidFill>
                <a:latin typeface="Calibri" charset="0"/>
                <a:ea typeface="Calibri" charset="0"/>
                <a:cs typeface="Calibri" charset="0"/>
              </a:rPr>
              <a:t>Protects finished flooring from normal basement moisture issues</a:t>
            </a:r>
          </a:p>
          <a:p>
            <a:pPr>
              <a:lnSpc>
                <a:spcPts val="1860"/>
              </a:lnSpc>
            </a:pPr>
            <a:endParaRPr lang="en-US" sz="1600" dirty="0">
              <a:solidFill>
                <a:srgbClr val="4E4E4E"/>
              </a:solidFill>
              <a:latin typeface="Calibri" charset="0"/>
              <a:ea typeface="Calibri" charset="0"/>
              <a:cs typeface="Calibri" charset="0"/>
            </a:endParaRPr>
          </a:p>
          <a:p>
            <a:pPr>
              <a:lnSpc>
                <a:spcPts val="1860"/>
              </a:lnSpc>
            </a:pPr>
            <a:r>
              <a:rPr lang="en-US" sz="1600" dirty="0">
                <a:solidFill>
                  <a:srgbClr val="4E4E4E"/>
                </a:solidFill>
                <a:latin typeface="Calibri" charset="0"/>
                <a:ea typeface="Calibri" charset="0"/>
                <a:cs typeface="Calibri" charset="0"/>
              </a:rPr>
              <a:t>Ideal for all flooring types</a:t>
            </a:r>
          </a:p>
          <a:p>
            <a:pPr>
              <a:lnSpc>
                <a:spcPts val="1860"/>
              </a:lnSpc>
            </a:pPr>
            <a:endParaRPr lang="en-US" dirty="0"/>
          </a:p>
        </p:txBody>
      </p:sp>
      <p:sp>
        <p:nvSpPr>
          <p:cNvPr id="15" name="Oval 14"/>
          <p:cNvSpPr/>
          <p:nvPr/>
        </p:nvSpPr>
        <p:spPr>
          <a:xfrm>
            <a:off x="4929383" y="4820394"/>
            <a:ext cx="341864" cy="330468"/>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charset="0"/>
                <a:ea typeface="Calibri" charset="0"/>
                <a:cs typeface="Calibri" charset="0"/>
              </a:rPr>
              <a:t>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4" y="1233203"/>
            <a:ext cx="5040951" cy="4353245"/>
          </a:xfrm>
          <a:prstGeom prst="rect">
            <a:avLst/>
          </a:prstGeom>
        </p:spPr>
      </p:pic>
    </p:spTree>
    <p:extLst>
      <p:ext uri="{BB962C8B-B14F-4D97-AF65-F5344CB8AC3E}">
        <p14:creationId xmlns:p14="http://schemas.microsoft.com/office/powerpoint/2010/main" val="164239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310603"/>
            <a:ext cx="9144000" cy="661854"/>
          </a:xfrm>
        </p:spPr>
        <p:txBody>
          <a:bodyPr>
            <a:noAutofit/>
          </a:bodyPr>
          <a:lstStyle/>
          <a:p>
            <a:r>
              <a:rPr lang="en-US" sz="2800" dirty="0">
                <a:solidFill>
                  <a:srgbClr val="51778E"/>
                </a:solidFill>
                <a:latin typeface="Arial" charset="0"/>
                <a:ea typeface="Arial" charset="0"/>
                <a:cs typeface="Arial" charset="0"/>
              </a:rPr>
              <a:t>BASEMENT EXPERTS</a:t>
            </a:r>
            <a:endParaRPr lang="en-US" sz="2400" dirty="0">
              <a:solidFill>
                <a:srgbClr val="51778E"/>
              </a:solidFill>
              <a:latin typeface="Arial" charset="0"/>
              <a:ea typeface="Arial" charset="0"/>
              <a:cs typeface="Arial" charset="0"/>
            </a:endParaRPr>
          </a:p>
        </p:txBody>
      </p:sp>
      <p:pic>
        <p:nvPicPr>
          <p:cNvPr id="11" name="Picture 2" descr="\\MSSPRIMARY\RedirectedFolders\mscfalato\Desktop\happy-family-on-the-fl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61" y="2122265"/>
            <a:ext cx="4112260" cy="2725399"/>
          </a:xfrm>
          <a:prstGeom prst="rect">
            <a:avLst/>
          </a:prstGeom>
          <a:solidFill>
            <a:srgbClr val="FFFFFF">
              <a:shade val="85000"/>
            </a:srgbClr>
          </a:solidFill>
          <a:ln w="88900" cap="sq">
            <a:solidFill>
              <a:srgbClr val="51778E"/>
            </a:solidFill>
            <a:miter lim="800000"/>
          </a:ln>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086358" y="2573030"/>
            <a:ext cx="3186953" cy="1846659"/>
          </a:xfrm>
          <a:prstGeom prst="rect">
            <a:avLst/>
          </a:prstGeom>
          <a:noFill/>
        </p:spPr>
        <p:txBody>
          <a:bodyPr wrap="square" rtlCol="0">
            <a:spAutoFit/>
          </a:bodyPr>
          <a:lstStyle/>
          <a:p>
            <a:r>
              <a:rPr lang="en-US" sz="1600" dirty="0">
                <a:solidFill>
                  <a:srgbClr val="4E4E4E"/>
                </a:solidFill>
                <a:latin typeface="Calibri" charset="0"/>
                <a:ea typeface="Calibri" charset="0"/>
                <a:cs typeface="Calibri" charset="0"/>
              </a:rPr>
              <a:t>Make the right choice for your home, health and family.  Give yourself the peace of mind knowing that you made the Smart choice and begin creating the best memories in your newly finished basement.</a:t>
            </a:r>
          </a:p>
          <a:p>
            <a:endParaRPr lang="en-US" dirty="0"/>
          </a:p>
        </p:txBody>
      </p:sp>
    </p:spTree>
    <p:extLst>
      <p:ext uri="{BB962C8B-B14F-4D97-AF65-F5344CB8AC3E}">
        <p14:creationId xmlns:p14="http://schemas.microsoft.com/office/powerpoint/2010/main" val="126718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2"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6860223"/>
          </a:xfrm>
          <a:prstGeom prst="rect">
            <a:avLst/>
          </a:prstGeom>
          <a:gradFill flip="none" rotWithShape="1">
            <a:gsLst>
              <a:gs pos="0">
                <a:srgbClr val="51778E">
                  <a:shade val="30000"/>
                  <a:satMod val="115000"/>
                </a:srgbClr>
              </a:gs>
              <a:gs pos="50000">
                <a:srgbClr val="51778E">
                  <a:shade val="67500"/>
                  <a:satMod val="115000"/>
                </a:srgbClr>
              </a:gs>
              <a:gs pos="100000">
                <a:srgbClr val="51778E">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       </a:t>
            </a:r>
          </a:p>
        </p:txBody>
      </p:sp>
      <p:sp>
        <p:nvSpPr>
          <p:cNvPr id="10" name="Title 1"/>
          <p:cNvSpPr>
            <a:spLocks noGrp="1"/>
          </p:cNvSpPr>
          <p:nvPr>
            <p:ph type="ctrTitle"/>
          </p:nvPr>
        </p:nvSpPr>
        <p:spPr>
          <a:xfrm>
            <a:off x="0" y="2745062"/>
            <a:ext cx="9144000" cy="829994"/>
          </a:xfrm>
        </p:spPr>
        <p:txBody>
          <a:bodyPr>
            <a:noAutofit/>
          </a:bodyPr>
          <a:lstStyle/>
          <a:p>
            <a:r>
              <a:rPr lang="en-US" sz="2800" dirty="0">
                <a:solidFill>
                  <a:schemeClr val="bg1"/>
                </a:solidFill>
                <a:latin typeface="Arial" charset="0"/>
                <a:ea typeface="Arial" charset="0"/>
                <a:cs typeface="Arial" charset="0"/>
              </a:rPr>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799" y="4976965"/>
            <a:ext cx="1221542" cy="376468"/>
          </a:xfrm>
          <a:prstGeom prst="rect">
            <a:avLst/>
          </a:prstGeom>
        </p:spPr>
      </p:pic>
      <p:cxnSp>
        <p:nvCxnSpPr>
          <p:cNvPr id="12" name="Straight Connector 11"/>
          <p:cNvCxnSpPr/>
          <p:nvPr/>
        </p:nvCxnSpPr>
        <p:spPr>
          <a:xfrm>
            <a:off x="4522763" y="4998067"/>
            <a:ext cx="0" cy="330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186" y="4976965"/>
            <a:ext cx="1199242" cy="342046"/>
          </a:xfrm>
          <a:prstGeom prst="rect">
            <a:avLst/>
          </a:prstGeom>
        </p:spPr>
      </p:pic>
    </p:spTree>
    <p:extLst>
      <p:ext uri="{BB962C8B-B14F-4D97-AF65-F5344CB8AC3E}">
        <p14:creationId xmlns:p14="http://schemas.microsoft.com/office/powerpoint/2010/main" val="147837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5806" y="282397"/>
            <a:ext cx="4709160" cy="647114"/>
          </a:xfrm>
        </p:spPr>
        <p:txBody>
          <a:bodyPr>
            <a:noAutofit/>
          </a:bodyPr>
          <a:lstStyle/>
          <a:p>
            <a:r>
              <a:rPr lang="en-US" sz="2200" dirty="0">
                <a:solidFill>
                  <a:srgbClr val="51778E"/>
                </a:solidFill>
                <a:latin typeface="Arial" charset="0"/>
                <a:ea typeface="Arial" charset="0"/>
                <a:cs typeface="Arial" charset="0"/>
              </a:rPr>
              <a:t>BASEMENT EXPERTS</a:t>
            </a:r>
          </a:p>
        </p:txBody>
      </p:sp>
      <p:sp>
        <p:nvSpPr>
          <p:cNvPr id="3" name="Subtitle 2"/>
          <p:cNvSpPr>
            <a:spLocks noGrp="1"/>
          </p:cNvSpPr>
          <p:nvPr>
            <p:ph type="subTitle" idx="1"/>
          </p:nvPr>
        </p:nvSpPr>
        <p:spPr>
          <a:xfrm>
            <a:off x="4030396" y="2276063"/>
            <a:ext cx="4775981" cy="2305873"/>
          </a:xfrm>
        </p:spPr>
        <p:txBody>
          <a:bodyPr>
            <a:noAutofit/>
          </a:bodyPr>
          <a:lstStyle/>
          <a:p>
            <a:pPr marL="285750" indent="-285750" algn="l">
              <a:buFont typeface="Arial" charset="0"/>
              <a:buChar char="•"/>
            </a:pPr>
            <a:r>
              <a:rPr lang="en-US" sz="1800" dirty="0">
                <a:solidFill>
                  <a:schemeClr val="tx1">
                    <a:lumMod val="75000"/>
                    <a:lumOff val="25000"/>
                  </a:schemeClr>
                </a:solidFill>
                <a:latin typeface="Calibri" charset="0"/>
                <a:ea typeface="Calibri" charset="0"/>
                <a:cs typeface="Calibri" charset="0"/>
              </a:rPr>
              <a:t>Focused on quality, customer communication</a:t>
            </a:r>
          </a:p>
          <a:p>
            <a:pPr marL="285750" indent="-285750" algn="l">
              <a:buFont typeface="Arial" charset="0"/>
              <a:buChar char="•"/>
            </a:pPr>
            <a:r>
              <a:rPr lang="en-US" sz="1800" dirty="0">
                <a:solidFill>
                  <a:schemeClr val="tx1">
                    <a:lumMod val="75000"/>
                    <a:lumOff val="25000"/>
                  </a:schemeClr>
                </a:solidFill>
                <a:latin typeface="Calibri" charset="0"/>
                <a:ea typeface="Calibri" charset="0"/>
                <a:cs typeface="Calibri" charset="0"/>
              </a:rPr>
              <a:t>Finished basements designed to be as warm, comfortable and enjoyable as your upstairs living space</a:t>
            </a:r>
          </a:p>
          <a:p>
            <a:pPr marL="285750" indent="-285750" algn="l">
              <a:buFont typeface="Arial" charset="0"/>
              <a:buChar char="•"/>
            </a:pPr>
            <a:r>
              <a:rPr lang="en-US" sz="1800" dirty="0">
                <a:solidFill>
                  <a:schemeClr val="tx1">
                    <a:lumMod val="75000"/>
                    <a:lumOff val="25000"/>
                  </a:schemeClr>
                </a:solidFill>
                <a:latin typeface="Calibri" charset="0"/>
                <a:ea typeface="Calibri" charset="0"/>
                <a:cs typeface="Calibri" charset="0"/>
              </a:rPr>
              <a:t>Materials engineered for the basement environment</a:t>
            </a:r>
          </a:p>
          <a:p>
            <a:pPr marL="285750" indent="-285750" algn="l">
              <a:buFont typeface="Arial" charset="0"/>
              <a:buChar char="•"/>
            </a:pPr>
            <a:endParaRPr lang="en-US" sz="1800" dirty="0">
              <a:solidFill>
                <a:schemeClr val="bg1">
                  <a:lumMod val="50000"/>
                </a:schemeClr>
              </a:solidFill>
              <a:latin typeface="Calibri" charset="0"/>
              <a:ea typeface="Calibri" charset="0"/>
              <a:cs typeface="Calibri" charset="0"/>
            </a:endParaRPr>
          </a:p>
        </p:txBody>
      </p:sp>
      <p:sp>
        <p:nvSpPr>
          <p:cNvPr id="8" name="TextBox 7"/>
          <p:cNvSpPr txBox="1"/>
          <p:nvPr/>
        </p:nvSpPr>
        <p:spPr>
          <a:xfrm>
            <a:off x="451512" y="403838"/>
            <a:ext cx="3594294"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BASEMENTS BY</a:t>
            </a:r>
            <a:endParaRPr lang="en-US" sz="3200" b="1" dirty="0">
              <a:latin typeface="Arial" charset="0"/>
              <a:ea typeface="Arial" charset="0"/>
              <a:cs typeface="Arial" charset="0"/>
            </a:endParaRPr>
          </a:p>
        </p:txBody>
      </p:sp>
      <p:cxnSp>
        <p:nvCxnSpPr>
          <p:cNvPr id="13" name="Straight Connector 12"/>
          <p:cNvCxnSpPr/>
          <p:nvPr/>
        </p:nvCxnSpPr>
        <p:spPr>
          <a:xfrm>
            <a:off x="4140972" y="465277"/>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pic>
        <p:nvPicPr>
          <p:cNvPr id="1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73322" y="1453665"/>
            <a:ext cx="2051634" cy="2035701"/>
          </a:xfrm>
          <a:prstGeom prst="ellipse">
            <a:avLst/>
          </a:prstGeom>
          <a:ln w="63500" cap="rnd">
            <a:solidFill>
              <a:srgbClr val="51778E"/>
            </a:solidFill>
          </a:ln>
          <a:effectLst/>
          <a:scene3d>
            <a:camera prst="orthographicFront"/>
            <a:lightRig rig="contrasting" dir="t">
              <a:rot lat="0" lon="0" rev="3000000"/>
            </a:lightRig>
          </a:scene3d>
          <a:sp3d contourW="7620">
            <a:bevelT w="95250" h="31750"/>
            <a:contourClr>
              <a:srgbClr val="333333"/>
            </a:contourClr>
          </a:sp3d>
        </p:spPr>
      </p:pic>
      <p:pic>
        <p:nvPicPr>
          <p:cNvPr id="16" name="Picture 2" descr="\\MSSPRIMARY\RedirectedFolders\mscfalato\Desktop\10959602_427072080780804_4556375664171128544_n.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73322" y="3821375"/>
            <a:ext cx="2106905" cy="2029693"/>
          </a:xfrm>
          <a:prstGeom prst="ellipse">
            <a:avLst/>
          </a:prstGeom>
          <a:ln w="63500" cap="rnd">
            <a:solidFill>
              <a:srgbClr val="51778E"/>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MSSPRIMARY\RedirectedFolders\mscfalato\Desktop\energy-efficient-basement-desk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272" y="1336930"/>
            <a:ext cx="4625332" cy="2047865"/>
          </a:xfrm>
          <a:prstGeom prst="round2DiagRect">
            <a:avLst>
              <a:gd name="adj1" fmla="val 16667"/>
              <a:gd name="adj2" fmla="val 0"/>
            </a:avLst>
          </a:prstGeom>
          <a:ln w="88900" cap="sq">
            <a:solidFill>
              <a:srgbClr val="51778E"/>
            </a:solidFill>
            <a:miter lim="800000"/>
          </a:ln>
          <a:effectLst/>
          <a:extLst>
            <a:ext uri="{909E8E84-426E-40DD-AFC4-6F175D3DCCD1}">
              <a14:hiddenFill xmlns:a14="http://schemas.microsoft.com/office/drawing/2010/main">
                <a:solidFill>
                  <a:srgbClr val="FFFFFF"/>
                </a:solidFill>
              </a14:hiddenFill>
            </a:ext>
          </a:extLst>
        </p:spPr>
      </p:pic>
      <p:pic>
        <p:nvPicPr>
          <p:cNvPr id="18" name="Picture 2" descr="\\MSSPRIMARY\RedirectedFolders\mscfalato\Desktop\house_and_money_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272" y="3637858"/>
            <a:ext cx="4626321" cy="2174894"/>
          </a:xfrm>
          <a:prstGeom prst="round1Rect">
            <a:avLst/>
          </a:prstGeom>
          <a:ln w="88900" cap="sq">
            <a:solidFill>
              <a:srgbClr val="51778E"/>
            </a:solidFill>
            <a:miter lim="800000"/>
          </a:ln>
          <a:effectLst/>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ctrTitle"/>
          </p:nvPr>
        </p:nvSpPr>
        <p:spPr>
          <a:xfrm>
            <a:off x="4140972" y="282397"/>
            <a:ext cx="4613994" cy="647114"/>
          </a:xfrm>
        </p:spPr>
        <p:txBody>
          <a:bodyPr>
            <a:noAutofit/>
          </a:bodyPr>
          <a:lstStyle/>
          <a:p>
            <a:r>
              <a:rPr lang="en-US" sz="2200" dirty="0">
                <a:solidFill>
                  <a:srgbClr val="51778E"/>
                </a:solidFill>
                <a:latin typeface="Arial" charset="0"/>
                <a:ea typeface="Arial" charset="0"/>
                <a:cs typeface="Arial" charset="0"/>
              </a:rPr>
              <a:t>BASEMENT EXPERTS</a:t>
            </a:r>
          </a:p>
        </p:txBody>
      </p:sp>
      <p:sp>
        <p:nvSpPr>
          <p:cNvPr id="20" name="TextBox 19"/>
          <p:cNvSpPr txBox="1"/>
          <p:nvPr/>
        </p:nvSpPr>
        <p:spPr>
          <a:xfrm>
            <a:off x="451512" y="405006"/>
            <a:ext cx="3594294"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BASEMENTS BY</a:t>
            </a:r>
            <a:endParaRPr lang="en-US" sz="3200" b="1" dirty="0">
              <a:latin typeface="Arial" charset="0"/>
              <a:ea typeface="Arial" charset="0"/>
              <a:cs typeface="Arial" charset="0"/>
            </a:endParaRPr>
          </a:p>
        </p:txBody>
      </p:sp>
      <p:cxnSp>
        <p:nvCxnSpPr>
          <p:cNvPr id="21" name="Straight Connector 20"/>
          <p:cNvCxnSpPr/>
          <p:nvPr/>
        </p:nvCxnSpPr>
        <p:spPr>
          <a:xfrm>
            <a:off x="4140972" y="465277"/>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4045806" y="282397"/>
            <a:ext cx="4709160" cy="647114"/>
          </a:xfrm>
        </p:spPr>
        <p:txBody>
          <a:bodyPr>
            <a:noAutofit/>
          </a:bodyPr>
          <a:lstStyle/>
          <a:p>
            <a:r>
              <a:rPr lang="en-US" sz="2200" dirty="0">
                <a:solidFill>
                  <a:srgbClr val="51778E"/>
                </a:solidFill>
                <a:latin typeface="Arial" charset="0"/>
                <a:ea typeface="Arial" charset="0"/>
                <a:cs typeface="Arial" charset="0"/>
              </a:rPr>
              <a:t>BASEMENT EXPERTS</a:t>
            </a:r>
          </a:p>
        </p:txBody>
      </p:sp>
      <p:sp>
        <p:nvSpPr>
          <p:cNvPr id="14" name="TextBox 13"/>
          <p:cNvSpPr txBox="1"/>
          <p:nvPr/>
        </p:nvSpPr>
        <p:spPr>
          <a:xfrm>
            <a:off x="451512" y="405006"/>
            <a:ext cx="3594294"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BASEMENTS BY</a:t>
            </a:r>
            <a:endParaRPr lang="en-US" sz="3200" b="1" dirty="0">
              <a:latin typeface="Arial" charset="0"/>
              <a:ea typeface="Arial" charset="0"/>
              <a:cs typeface="Arial" charset="0"/>
            </a:endParaRPr>
          </a:p>
        </p:txBody>
      </p:sp>
      <p:cxnSp>
        <p:nvCxnSpPr>
          <p:cNvPr id="15" name="Straight Connector 14"/>
          <p:cNvCxnSpPr/>
          <p:nvPr/>
        </p:nvCxnSpPr>
        <p:spPr>
          <a:xfrm>
            <a:off x="4140972" y="465277"/>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073" y="1385787"/>
            <a:ext cx="2796813" cy="4192172"/>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475" y="1385787"/>
            <a:ext cx="3107570" cy="4192172"/>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78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930" y="1453072"/>
            <a:ext cx="2700740" cy="4182868"/>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53" y="1460578"/>
            <a:ext cx="2871256" cy="4175362"/>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p:cNvSpPr>
            <a:spLocks noGrp="1"/>
          </p:cNvSpPr>
          <p:nvPr>
            <p:ph type="ctrTitle"/>
          </p:nvPr>
        </p:nvSpPr>
        <p:spPr>
          <a:xfrm>
            <a:off x="4045806" y="282397"/>
            <a:ext cx="4709160" cy="647114"/>
          </a:xfrm>
        </p:spPr>
        <p:txBody>
          <a:bodyPr>
            <a:noAutofit/>
          </a:bodyPr>
          <a:lstStyle/>
          <a:p>
            <a:r>
              <a:rPr lang="en-US" sz="2200" dirty="0">
                <a:solidFill>
                  <a:srgbClr val="51778E"/>
                </a:solidFill>
                <a:latin typeface="Arial" charset="0"/>
                <a:ea typeface="Arial" charset="0"/>
                <a:cs typeface="Arial" charset="0"/>
              </a:rPr>
              <a:t>BASEMENT EXPERTS</a:t>
            </a:r>
          </a:p>
        </p:txBody>
      </p:sp>
      <p:sp>
        <p:nvSpPr>
          <p:cNvPr id="14" name="TextBox 13"/>
          <p:cNvSpPr txBox="1"/>
          <p:nvPr/>
        </p:nvSpPr>
        <p:spPr>
          <a:xfrm>
            <a:off x="451512" y="405006"/>
            <a:ext cx="3594294"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BASEMENTS BY</a:t>
            </a:r>
            <a:endParaRPr lang="en-US" sz="3200" dirty="0">
              <a:latin typeface="Arial" charset="0"/>
              <a:ea typeface="Arial" charset="0"/>
              <a:cs typeface="Arial" charset="0"/>
            </a:endParaRPr>
          </a:p>
        </p:txBody>
      </p:sp>
      <p:cxnSp>
        <p:nvCxnSpPr>
          <p:cNvPr id="15" name="Straight Connector 14"/>
          <p:cNvCxnSpPr/>
          <p:nvPr/>
        </p:nvCxnSpPr>
        <p:spPr>
          <a:xfrm>
            <a:off x="4140972" y="465277"/>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2931" y="388510"/>
            <a:ext cx="2660860" cy="513997"/>
          </a:xfrm>
        </p:spPr>
        <p:txBody>
          <a:bodyPr>
            <a:noAutofit/>
          </a:bodyPr>
          <a:lstStyle/>
          <a:p>
            <a:pPr algn="l"/>
            <a:r>
              <a:rPr lang="en-US" sz="2800" dirty="0">
                <a:solidFill>
                  <a:srgbClr val="51778E"/>
                </a:solidFill>
                <a:latin typeface="Arial" charset="0"/>
                <a:ea typeface="Arial" charset="0"/>
                <a:cs typeface="Arial" charset="0"/>
              </a:rPr>
              <a:t>CHALLENGES</a:t>
            </a:r>
          </a:p>
        </p:txBody>
      </p:sp>
      <p:sp>
        <p:nvSpPr>
          <p:cNvPr id="3" name="Subtitle 2"/>
          <p:cNvSpPr>
            <a:spLocks noGrp="1"/>
          </p:cNvSpPr>
          <p:nvPr>
            <p:ph type="subTitle" idx="1"/>
          </p:nvPr>
        </p:nvSpPr>
        <p:spPr>
          <a:xfrm>
            <a:off x="2140912" y="4912826"/>
            <a:ext cx="868694" cy="444342"/>
          </a:xfrm>
        </p:spPr>
        <p:txBody>
          <a:bodyPr>
            <a:noAutofit/>
          </a:bodyPr>
          <a:lstStyle/>
          <a:p>
            <a:pPr algn="l"/>
            <a:r>
              <a:rPr lang="en-US" b="1" dirty="0">
                <a:solidFill>
                  <a:srgbClr val="51778E"/>
                </a:solidFill>
                <a:latin typeface="Calibri Bold" charset="0"/>
                <a:ea typeface="Calibri Bold" charset="0"/>
                <a:cs typeface="Calibri Bold" charset="0"/>
              </a:rPr>
              <a:t>Wet</a:t>
            </a:r>
          </a:p>
        </p:txBody>
      </p:sp>
      <p:sp>
        <p:nvSpPr>
          <p:cNvPr id="8" name="TextBox 7"/>
          <p:cNvSpPr txBox="1"/>
          <p:nvPr/>
        </p:nvSpPr>
        <p:spPr>
          <a:xfrm>
            <a:off x="438067" y="388510"/>
            <a:ext cx="5129017"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 FINISHING</a:t>
            </a:r>
            <a:endParaRPr lang="en-US" sz="3200" b="1" dirty="0">
              <a:latin typeface="Arial" charset="0"/>
              <a:ea typeface="Arial" charset="0"/>
              <a:cs typeface="Arial" charset="0"/>
            </a:endParaRPr>
          </a:p>
        </p:txBody>
      </p:sp>
      <p:cxnSp>
        <p:nvCxnSpPr>
          <p:cNvPr id="13" name="Straight Connector 12"/>
          <p:cNvCxnSpPr/>
          <p:nvPr/>
        </p:nvCxnSpPr>
        <p:spPr>
          <a:xfrm>
            <a:off x="5436455" y="438273"/>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14824" y="1725391"/>
            <a:ext cx="3120870" cy="2970330"/>
          </a:xfrm>
          <a:prstGeom prst="ellipse">
            <a:avLst/>
          </a:prstGeom>
          <a:ln w="63500" cap="rnd">
            <a:solidFill>
              <a:srgbClr val="51778E"/>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455"/>
          <a:stretch/>
        </p:blipFill>
        <p:spPr>
          <a:xfrm>
            <a:off x="4975694" y="1723168"/>
            <a:ext cx="3120870" cy="2970330"/>
          </a:xfrm>
          <a:prstGeom prst="ellipse">
            <a:avLst/>
          </a:prstGeom>
          <a:ln w="63500" cap="rnd">
            <a:solidFill>
              <a:srgbClr val="51778E"/>
            </a:solidFill>
          </a:ln>
          <a:effectLst/>
          <a:scene3d>
            <a:camera prst="orthographicFront"/>
            <a:lightRig rig="contrasting" dir="t">
              <a:rot lat="0" lon="0" rev="3000000"/>
            </a:lightRig>
          </a:scene3d>
          <a:sp3d contourW="7620">
            <a:bevelT w="95250" h="31750"/>
            <a:contourClr>
              <a:srgbClr val="333333"/>
            </a:contourClr>
          </a:sp3d>
        </p:spPr>
      </p:pic>
      <p:sp>
        <p:nvSpPr>
          <p:cNvPr id="17" name="Subtitle 2"/>
          <p:cNvSpPr txBox="1">
            <a:spLocks/>
          </p:cNvSpPr>
          <p:nvPr/>
        </p:nvSpPr>
        <p:spPr>
          <a:xfrm>
            <a:off x="6101782" y="4912826"/>
            <a:ext cx="868694" cy="444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51778E"/>
                </a:solidFill>
                <a:latin typeface="Calibri Bold" charset="0"/>
                <a:ea typeface="Calibri Bold" charset="0"/>
                <a:cs typeface="Calibri Bold" charset="0"/>
              </a:rPr>
              <a:t>Cold</a:t>
            </a:r>
          </a:p>
        </p:txBody>
      </p:sp>
    </p:spTree>
    <p:extLst>
      <p:ext uri="{BB962C8B-B14F-4D97-AF65-F5344CB8AC3E}">
        <p14:creationId xmlns:p14="http://schemas.microsoft.com/office/powerpoint/2010/main" val="117873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2932" y="435465"/>
            <a:ext cx="2849740" cy="397957"/>
          </a:xfrm>
        </p:spPr>
        <p:txBody>
          <a:bodyPr>
            <a:noAutofit/>
          </a:bodyPr>
          <a:lstStyle/>
          <a:p>
            <a:pPr algn="l"/>
            <a:r>
              <a:rPr lang="en-US" sz="2200">
                <a:solidFill>
                  <a:srgbClr val="51778E"/>
                </a:solidFill>
                <a:latin typeface="Arial" charset="0"/>
                <a:ea typeface="Arial" charset="0"/>
                <a:cs typeface="Arial" charset="0"/>
              </a:rPr>
              <a:t>TRADITIONALLY</a:t>
            </a:r>
            <a:endParaRPr lang="en-US" sz="2200" dirty="0">
              <a:solidFill>
                <a:srgbClr val="51778E"/>
              </a:solidFill>
              <a:latin typeface="Arial" charset="0"/>
              <a:ea typeface="Arial" charset="0"/>
              <a:cs typeface="Arial" charset="0"/>
            </a:endParaRPr>
          </a:p>
        </p:txBody>
      </p:sp>
      <p:sp>
        <p:nvSpPr>
          <p:cNvPr id="8" name="TextBox 7"/>
          <p:cNvSpPr txBox="1"/>
          <p:nvPr/>
        </p:nvSpPr>
        <p:spPr>
          <a:xfrm>
            <a:off x="438067" y="343451"/>
            <a:ext cx="5129017" cy="584775"/>
          </a:xfrm>
          <a:prstGeom prst="rect">
            <a:avLst/>
          </a:prstGeom>
          <a:noFill/>
        </p:spPr>
        <p:txBody>
          <a:bodyPr wrap="square" rtlCol="0">
            <a:spAutoFit/>
          </a:bodyPr>
          <a:lstStyle/>
          <a:p>
            <a:r>
              <a:rPr lang="en-US" sz="3200" b="1" dirty="0">
                <a:solidFill>
                  <a:srgbClr val="51778E"/>
                </a:solidFill>
                <a:latin typeface="Arial" charset="0"/>
                <a:ea typeface="Arial" charset="0"/>
                <a:cs typeface="Arial" charset="0"/>
              </a:rPr>
              <a:t>BASEMENT FINISHING</a:t>
            </a:r>
            <a:endParaRPr lang="en-US" sz="3200" dirty="0">
              <a:latin typeface="Arial" charset="0"/>
              <a:ea typeface="Arial" charset="0"/>
              <a:cs typeface="Arial" charset="0"/>
            </a:endParaRPr>
          </a:p>
        </p:txBody>
      </p:sp>
      <p:cxnSp>
        <p:nvCxnSpPr>
          <p:cNvPr id="13" name="Straight Connector 12"/>
          <p:cNvCxnSpPr/>
          <p:nvPr/>
        </p:nvCxnSpPr>
        <p:spPr>
          <a:xfrm>
            <a:off x="5414684" y="402327"/>
            <a:ext cx="0" cy="464234"/>
          </a:xfrm>
          <a:prstGeom prst="line">
            <a:avLst/>
          </a:prstGeom>
          <a:ln w="12700">
            <a:solidFill>
              <a:srgbClr val="51778E"/>
            </a:solidFill>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a:xfrm>
            <a:off x="5109882" y="3904482"/>
            <a:ext cx="2802675" cy="444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51778E"/>
                </a:solidFill>
                <a:latin typeface="Calibri Bold" charset="0"/>
                <a:ea typeface="Calibri Bold" charset="0"/>
                <a:cs typeface="Calibri Bold" charset="0"/>
              </a:rPr>
              <a:t>Vapor Barrier</a:t>
            </a:r>
          </a:p>
        </p:txBody>
      </p:sp>
      <p:pic>
        <p:nvPicPr>
          <p:cNvPr id="18" name="Picture 2" descr="\\MSSPRIMARY\RedirectedFolders\mscfalato\Desktop\578124162_A-MembrainWall_sm_LC.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75416" y="1536534"/>
            <a:ext cx="3649821" cy="3559953"/>
          </a:xfrm>
          <a:prstGeom prst="ellipse">
            <a:avLst/>
          </a:prstGeom>
          <a:ln w="63500" cap="rnd">
            <a:solidFill>
              <a:srgbClr val="51778E"/>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3244962" y="4067734"/>
            <a:ext cx="1864920"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74597" y="3254188"/>
            <a:ext cx="203528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5109882" y="3073779"/>
            <a:ext cx="2802675" cy="444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solidFill>
                  <a:srgbClr val="51778E"/>
                </a:solidFill>
                <a:latin typeface="Calibri Bold" charset="0"/>
                <a:ea typeface="Calibri Bold" charset="0"/>
                <a:cs typeface="Calibri Bold" charset="0"/>
              </a:rPr>
              <a:t>Batt</a:t>
            </a:r>
            <a:r>
              <a:rPr lang="en-US" b="1" dirty="0">
                <a:solidFill>
                  <a:srgbClr val="51778E"/>
                </a:solidFill>
                <a:latin typeface="Calibri Bold" charset="0"/>
                <a:ea typeface="Calibri Bold" charset="0"/>
                <a:cs typeface="Calibri Bold" charset="0"/>
              </a:rPr>
              <a:t> Insulation</a:t>
            </a:r>
          </a:p>
        </p:txBody>
      </p:sp>
      <p:cxnSp>
        <p:nvCxnSpPr>
          <p:cNvPr id="22" name="Straight Arrow Connector 21"/>
          <p:cNvCxnSpPr/>
          <p:nvPr/>
        </p:nvCxnSpPr>
        <p:spPr>
          <a:xfrm flipH="1">
            <a:off x="3571611" y="2366777"/>
            <a:ext cx="153827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Subtitle 2"/>
          <p:cNvSpPr txBox="1">
            <a:spLocks/>
          </p:cNvSpPr>
          <p:nvPr/>
        </p:nvSpPr>
        <p:spPr>
          <a:xfrm>
            <a:off x="5109882" y="2201314"/>
            <a:ext cx="3375211" cy="4443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51778E"/>
                </a:solidFill>
                <a:latin typeface="Calibri Bold" charset="0"/>
                <a:ea typeface="Calibri Bold" charset="0"/>
                <a:cs typeface="Calibri Bold" charset="0"/>
              </a:rPr>
              <a:t>Studs – Steel or wood</a:t>
            </a:r>
          </a:p>
        </p:txBody>
      </p:sp>
    </p:spTree>
    <p:extLst>
      <p:ext uri="{BB962C8B-B14F-4D97-AF65-F5344CB8AC3E}">
        <p14:creationId xmlns:p14="http://schemas.microsoft.com/office/powerpoint/2010/main" val="13722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9065" y="1353022"/>
            <a:ext cx="4775981" cy="1678311"/>
          </a:xfrm>
        </p:spPr>
        <p:txBody>
          <a:bodyPr>
            <a:noAutofit/>
          </a:bodyPr>
          <a:lstStyle/>
          <a:p>
            <a:pPr algn="l">
              <a:lnSpc>
                <a:spcPct val="100000"/>
              </a:lnSpc>
            </a:pPr>
            <a:r>
              <a:rPr lang="en-US" sz="1600" dirty="0">
                <a:solidFill>
                  <a:srgbClr val="4E4E4E"/>
                </a:solidFill>
                <a:latin typeface="Calibri" charset="0"/>
                <a:ea typeface="Calibri" charset="0"/>
                <a:cs typeface="Calibri" charset="0"/>
              </a:rPr>
              <a:t>"Continued use of these approaches by the home building industry will likely lead to a disaster of unprecedented proportions and may result in the construction of energy efficient homes being set back a generation.”</a:t>
            </a:r>
          </a:p>
          <a:p>
            <a:pPr algn="l">
              <a:lnSpc>
                <a:spcPct val="100000"/>
              </a:lnSpc>
            </a:pPr>
            <a:r>
              <a:rPr lang="en-US" sz="1600" i="1" dirty="0">
                <a:solidFill>
                  <a:srgbClr val="51778E"/>
                </a:solidFill>
                <a:latin typeface="Avenir Light Oblique" charset="0"/>
                <a:ea typeface="Avenir Light Oblique" charset="0"/>
                <a:cs typeface="Avenir Light Oblique" charset="0"/>
              </a:rPr>
              <a:t>- </a:t>
            </a:r>
            <a:r>
              <a:rPr lang="en-US" sz="1600" i="1" dirty="0" err="1">
                <a:solidFill>
                  <a:srgbClr val="51778E"/>
                </a:solidFill>
                <a:latin typeface="Avenir Light Oblique" charset="0"/>
                <a:ea typeface="Avenir Light Oblique" charset="0"/>
                <a:cs typeface="Avenir Light Oblique" charset="0"/>
              </a:rPr>
              <a:t>Buildingscience.com</a:t>
            </a:r>
            <a:endParaRPr lang="en-US" sz="1600" i="1" dirty="0">
              <a:solidFill>
                <a:srgbClr val="51778E"/>
              </a:solidFill>
              <a:latin typeface="Avenir Light Oblique" charset="0"/>
              <a:ea typeface="Avenir Light Oblique" charset="0"/>
              <a:cs typeface="Avenir Light Oblique" charset="0"/>
            </a:endParaRPr>
          </a:p>
        </p:txBody>
      </p:sp>
      <p:sp>
        <p:nvSpPr>
          <p:cNvPr id="8" name="TextBox 7"/>
          <p:cNvSpPr txBox="1"/>
          <p:nvPr/>
        </p:nvSpPr>
        <p:spPr>
          <a:xfrm>
            <a:off x="451511" y="343451"/>
            <a:ext cx="8409459" cy="523220"/>
          </a:xfrm>
          <a:prstGeom prst="rect">
            <a:avLst/>
          </a:prstGeom>
          <a:noFill/>
        </p:spPr>
        <p:txBody>
          <a:bodyPr wrap="square" rtlCol="0">
            <a:spAutoFit/>
          </a:bodyPr>
          <a:lstStyle/>
          <a:p>
            <a:r>
              <a:rPr lang="en-US" sz="2800" b="1" dirty="0">
                <a:solidFill>
                  <a:srgbClr val="51778E"/>
                </a:solidFill>
                <a:latin typeface="Arial" charset="0"/>
                <a:ea typeface="Arial" charset="0"/>
                <a:cs typeface="Arial" charset="0"/>
              </a:rPr>
              <a:t>MOISTURE AND TRADITIONAL CONSTRUCTION</a:t>
            </a:r>
            <a:endParaRPr lang="en-US" sz="2800" b="1" dirty="0">
              <a:latin typeface="Arial" charset="0"/>
              <a:ea typeface="Arial" charset="0"/>
              <a:cs typeface="Arial" charset="0"/>
            </a:endParaRPr>
          </a:p>
        </p:txBody>
      </p:sp>
      <p:pic>
        <p:nvPicPr>
          <p:cNvPr id="12" name="Picture 15" descr="\\MSSPRIMARY\RedirectedFolders\mscfalato\Desktop\building sci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51" y="1240900"/>
            <a:ext cx="1902557" cy="190255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a:xfrm>
            <a:off x="3479065" y="4007700"/>
            <a:ext cx="4775981" cy="10150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rgbClr val="4E4E4E"/>
                </a:solidFill>
                <a:latin typeface="Calibri" charset="0"/>
                <a:ea typeface="Calibri" charset="0"/>
                <a:cs typeface="Calibri" charset="0"/>
              </a:rPr>
              <a:t>“Traditional construction below grade has been described as “A mold incubation chamber”</a:t>
            </a:r>
          </a:p>
          <a:p>
            <a:pPr algn="l"/>
            <a:r>
              <a:rPr lang="en-US" sz="1600" i="1" dirty="0">
                <a:solidFill>
                  <a:srgbClr val="51778E"/>
                </a:solidFill>
                <a:latin typeface="Avenir Light Oblique" charset="0"/>
                <a:ea typeface="Avenir Light Oblique" charset="0"/>
                <a:cs typeface="Avenir Light Oblique" charset="0"/>
              </a:rPr>
              <a:t>- Johnathan </a:t>
            </a:r>
            <a:r>
              <a:rPr lang="en-US" sz="1600" i="1" dirty="0" err="1">
                <a:solidFill>
                  <a:srgbClr val="51778E"/>
                </a:solidFill>
                <a:latin typeface="Avenir Light Oblique" charset="0"/>
                <a:ea typeface="Avenir Light Oblique" charset="0"/>
                <a:cs typeface="Avenir Light Oblique" charset="0"/>
              </a:rPr>
              <a:t>Straube</a:t>
            </a:r>
            <a:r>
              <a:rPr lang="en-US" sz="1600" i="1" dirty="0">
                <a:solidFill>
                  <a:srgbClr val="51778E"/>
                </a:solidFill>
                <a:latin typeface="Avenir Light Oblique" charset="0"/>
                <a:ea typeface="Avenir Light Oblique" charset="0"/>
                <a:cs typeface="Avenir Light Oblique" charset="0"/>
              </a:rPr>
              <a:t>, Waterloo, U</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5751" y="3556745"/>
            <a:ext cx="1902557" cy="1916959"/>
          </a:xfrm>
          <a:prstGeom prst="ellipse">
            <a:avLst/>
          </a:prstGeom>
          <a:ln w="63500" cap="rnd">
            <a:solidFill>
              <a:srgbClr val="51778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6495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9117" y="1528909"/>
            <a:ext cx="4396745" cy="2030857"/>
          </a:xfrm>
        </p:spPr>
        <p:txBody>
          <a:bodyPr>
            <a:noAutofit/>
          </a:bodyPr>
          <a:lstStyle/>
          <a:p>
            <a:pPr marL="285750" indent="-285750" algn="l">
              <a:buFont typeface="Arial" charset="0"/>
              <a:buChar char="•"/>
            </a:pPr>
            <a:endParaRPr lang="en-US" sz="1600" dirty="0">
              <a:solidFill>
                <a:srgbClr val="4E4E4E"/>
              </a:solidFill>
              <a:latin typeface="Calibri" charset="0"/>
              <a:ea typeface="Calibri" charset="0"/>
              <a:cs typeface="Calibri" charset="0"/>
            </a:endParaRPr>
          </a:p>
          <a:p>
            <a:pPr algn="l"/>
            <a:r>
              <a:rPr lang="en-US" sz="1600" dirty="0">
                <a:solidFill>
                  <a:srgbClr val="4E4E4E"/>
                </a:solidFill>
                <a:latin typeface="Calibri" charset="0"/>
                <a:ea typeface="Calibri" charset="0"/>
                <a:cs typeface="Calibri" charset="0"/>
              </a:rPr>
              <a:t>R-value is the capacity of insulating material to resist heat flow</a:t>
            </a:r>
          </a:p>
          <a:p>
            <a:pPr algn="l"/>
            <a:r>
              <a:rPr lang="en-US" sz="1600" dirty="0">
                <a:solidFill>
                  <a:srgbClr val="4E4E4E"/>
                </a:solidFill>
                <a:latin typeface="Calibri" charset="0"/>
                <a:ea typeface="Calibri" charset="0"/>
                <a:cs typeface="Calibri" charset="0"/>
              </a:rPr>
              <a:t>Wood and steel studs have extremely low R-value</a:t>
            </a:r>
          </a:p>
          <a:p>
            <a:pPr algn="l"/>
            <a:r>
              <a:rPr lang="en-US" sz="1600" dirty="0">
                <a:solidFill>
                  <a:srgbClr val="4E4E4E"/>
                </a:solidFill>
                <a:latin typeface="Calibri" charset="0"/>
                <a:ea typeface="Calibri" charset="0"/>
                <a:cs typeface="Calibri" charset="0"/>
              </a:rPr>
              <a:t>Even with high R-value </a:t>
            </a:r>
            <a:r>
              <a:rPr lang="en-US" sz="1600" dirty="0" err="1">
                <a:solidFill>
                  <a:srgbClr val="4E4E4E"/>
                </a:solidFill>
                <a:latin typeface="Calibri" charset="0"/>
                <a:ea typeface="Calibri" charset="0"/>
                <a:cs typeface="Calibri" charset="0"/>
              </a:rPr>
              <a:t>batt</a:t>
            </a:r>
            <a:r>
              <a:rPr lang="en-US" sz="1600" dirty="0">
                <a:solidFill>
                  <a:srgbClr val="4E4E4E"/>
                </a:solidFill>
                <a:latin typeface="Calibri" charset="0"/>
                <a:ea typeface="Calibri" charset="0"/>
                <a:cs typeface="Calibri" charset="0"/>
              </a:rPr>
              <a:t> insulation, studs reduce the overall R-value of the wall</a:t>
            </a:r>
          </a:p>
        </p:txBody>
      </p:sp>
      <p:sp>
        <p:nvSpPr>
          <p:cNvPr id="8" name="TextBox 7"/>
          <p:cNvSpPr txBox="1"/>
          <p:nvPr/>
        </p:nvSpPr>
        <p:spPr>
          <a:xfrm>
            <a:off x="451512" y="343451"/>
            <a:ext cx="8201670" cy="523220"/>
          </a:xfrm>
          <a:prstGeom prst="rect">
            <a:avLst/>
          </a:prstGeom>
          <a:noFill/>
        </p:spPr>
        <p:txBody>
          <a:bodyPr wrap="square" rtlCol="0">
            <a:spAutoFit/>
          </a:bodyPr>
          <a:lstStyle/>
          <a:p>
            <a:r>
              <a:rPr lang="en-US" sz="2800" b="1">
                <a:solidFill>
                  <a:srgbClr val="51778E"/>
                </a:solidFill>
                <a:latin typeface="Arial" charset="0"/>
                <a:ea typeface="Arial" charset="0"/>
                <a:cs typeface="Arial" charset="0"/>
              </a:rPr>
              <a:t>R-VALUE AND TRADITIONAL CONSTRUCTION</a:t>
            </a:r>
            <a:endParaRPr lang="en-US" sz="2800" b="1" dirty="0">
              <a:latin typeface="Arial" charset="0"/>
              <a:ea typeface="Arial" charset="0"/>
              <a:cs typeface="Arial" charset="0"/>
            </a:endParaRPr>
          </a:p>
        </p:txBody>
      </p:sp>
      <p:grpSp>
        <p:nvGrpSpPr>
          <p:cNvPr id="5" name="Group 4"/>
          <p:cNvGrpSpPr/>
          <p:nvPr/>
        </p:nvGrpSpPr>
        <p:grpSpPr>
          <a:xfrm>
            <a:off x="591670" y="1528909"/>
            <a:ext cx="3385094" cy="3282575"/>
            <a:chOff x="517711" y="1407885"/>
            <a:chExt cx="3385094" cy="3282575"/>
          </a:xfrm>
        </p:grpSpPr>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7711" y="1407885"/>
              <a:ext cx="3385094" cy="3282575"/>
            </a:xfrm>
            <a:prstGeom prst="rect">
              <a:avLst/>
            </a:prstGeom>
            <a:solidFill>
              <a:srgbClr val="FFFFFF">
                <a:shade val="85000"/>
              </a:srgbClr>
            </a:solidFill>
            <a:ln w="88900" cap="sq">
              <a:solidFill>
                <a:srgbClr val="5177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17711" y="4259994"/>
              <a:ext cx="1566583" cy="394125"/>
            </a:xfrm>
            <a:prstGeom prst="rect">
              <a:avLst/>
            </a:prstGeom>
            <a:solidFill>
              <a:srgbClr val="517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Subtitle 2"/>
            <p:cNvSpPr txBox="1">
              <a:spLocks/>
            </p:cNvSpPr>
            <p:nvPr/>
          </p:nvSpPr>
          <p:spPr>
            <a:xfrm>
              <a:off x="517711" y="4316763"/>
              <a:ext cx="1613129" cy="373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bg1"/>
                  </a:solidFill>
                  <a:latin typeface="Calibri" charset="0"/>
                  <a:ea typeface="Calibri" charset="0"/>
                  <a:cs typeface="Calibri" charset="0"/>
                </a:rPr>
                <a:t>Thermal Image</a:t>
              </a:r>
              <a:endParaRPr lang="en-US" sz="1600" i="1" dirty="0">
                <a:solidFill>
                  <a:schemeClr val="bg1"/>
                </a:solidFill>
                <a:latin typeface="Avenir Light Oblique" charset="0"/>
                <a:ea typeface="Avenir Light Oblique" charset="0"/>
                <a:cs typeface="Avenir Light Oblique" charset="0"/>
              </a:endParaRPr>
            </a:p>
          </p:txBody>
        </p:sp>
      </p:grpSp>
      <p:sp>
        <p:nvSpPr>
          <p:cNvPr id="9" name="Oval 8"/>
          <p:cNvSpPr/>
          <p:nvPr/>
        </p:nvSpPr>
        <p:spPr>
          <a:xfrm>
            <a:off x="4310301" y="1950176"/>
            <a:ext cx="322729" cy="322729"/>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genda" charset="0"/>
                <a:ea typeface="Agenda" charset="0"/>
                <a:cs typeface="Agenda" charset="0"/>
              </a:rPr>
              <a:t>1</a:t>
            </a:r>
          </a:p>
        </p:txBody>
      </p:sp>
      <p:sp>
        <p:nvSpPr>
          <p:cNvPr id="16" name="Oval 15"/>
          <p:cNvSpPr/>
          <p:nvPr/>
        </p:nvSpPr>
        <p:spPr>
          <a:xfrm>
            <a:off x="4310301" y="2514252"/>
            <a:ext cx="322729" cy="322729"/>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genda" charset="0"/>
                <a:ea typeface="Agenda" charset="0"/>
                <a:cs typeface="Agenda" charset="0"/>
              </a:rPr>
              <a:t>2</a:t>
            </a:r>
          </a:p>
        </p:txBody>
      </p:sp>
      <p:sp>
        <p:nvSpPr>
          <p:cNvPr id="17" name="Oval 16"/>
          <p:cNvSpPr/>
          <p:nvPr/>
        </p:nvSpPr>
        <p:spPr>
          <a:xfrm>
            <a:off x="4310301" y="3057171"/>
            <a:ext cx="322729" cy="322729"/>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genda" charset="0"/>
                <a:ea typeface="Agenda" charset="0"/>
                <a:cs typeface="Agenda" charset="0"/>
              </a:rPr>
              <a:t>3</a:t>
            </a:r>
          </a:p>
        </p:txBody>
      </p:sp>
      <p:sp>
        <p:nvSpPr>
          <p:cNvPr id="19" name="Oval 18"/>
          <p:cNvSpPr/>
          <p:nvPr/>
        </p:nvSpPr>
        <p:spPr>
          <a:xfrm>
            <a:off x="4310301" y="3559766"/>
            <a:ext cx="322729" cy="322729"/>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genda" charset="0"/>
                <a:ea typeface="Agenda" charset="0"/>
                <a:cs typeface="Agenda" charset="0"/>
              </a:rPr>
              <a:t>4</a:t>
            </a:r>
          </a:p>
        </p:txBody>
      </p:sp>
      <p:sp>
        <p:nvSpPr>
          <p:cNvPr id="20" name="Oval 19"/>
          <p:cNvSpPr/>
          <p:nvPr/>
        </p:nvSpPr>
        <p:spPr>
          <a:xfrm>
            <a:off x="4310301" y="4038838"/>
            <a:ext cx="322729" cy="322729"/>
          </a:xfrm>
          <a:prstGeom prst="ellipse">
            <a:avLst/>
          </a:prstGeom>
          <a:solidFill>
            <a:srgbClr val="5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genda" charset="0"/>
                <a:ea typeface="Agenda" charset="0"/>
                <a:cs typeface="Agenda" charset="0"/>
              </a:rPr>
              <a:t>5</a:t>
            </a:r>
          </a:p>
        </p:txBody>
      </p:sp>
      <p:sp>
        <p:nvSpPr>
          <p:cNvPr id="11" name="TextBox 10"/>
          <p:cNvSpPr txBox="1"/>
          <p:nvPr/>
        </p:nvSpPr>
        <p:spPr>
          <a:xfrm>
            <a:off x="4633030" y="4038838"/>
            <a:ext cx="3919818" cy="615553"/>
          </a:xfrm>
          <a:prstGeom prst="rect">
            <a:avLst/>
          </a:prstGeom>
          <a:noFill/>
        </p:spPr>
        <p:txBody>
          <a:bodyPr wrap="square" rtlCol="0">
            <a:spAutoFit/>
          </a:bodyPr>
          <a:lstStyle/>
          <a:p>
            <a:r>
              <a:rPr lang="en-US" sz="1600" dirty="0">
                <a:solidFill>
                  <a:srgbClr val="4E4E4E"/>
                </a:solidFill>
                <a:latin typeface="Calibri" charset="0"/>
                <a:ea typeface="Calibri" charset="0"/>
                <a:cs typeface="Calibri" charset="0"/>
              </a:rPr>
              <a:t>Steel  studs reduce R – Value by 50%</a:t>
            </a:r>
          </a:p>
          <a:p>
            <a:endParaRPr lang="en-US" dirty="0"/>
          </a:p>
        </p:txBody>
      </p:sp>
      <p:sp>
        <p:nvSpPr>
          <p:cNvPr id="13" name="TextBox 12"/>
          <p:cNvSpPr txBox="1"/>
          <p:nvPr/>
        </p:nvSpPr>
        <p:spPr>
          <a:xfrm>
            <a:off x="4649117" y="3583568"/>
            <a:ext cx="4101353" cy="584775"/>
          </a:xfrm>
          <a:prstGeom prst="rect">
            <a:avLst/>
          </a:prstGeom>
          <a:noFill/>
        </p:spPr>
        <p:txBody>
          <a:bodyPr wrap="square" rtlCol="0">
            <a:spAutoFit/>
          </a:bodyPr>
          <a:lstStyle/>
          <a:p>
            <a:r>
              <a:rPr lang="en-US" sz="1600" dirty="0">
                <a:solidFill>
                  <a:srgbClr val="4E4E4E"/>
                </a:solidFill>
                <a:latin typeface="Calibri" charset="0"/>
                <a:ea typeface="Calibri" charset="0"/>
                <a:cs typeface="Calibri" charset="0"/>
              </a:rPr>
              <a:t>Wood studs reduce R - Value by 30%</a:t>
            </a:r>
          </a:p>
          <a:p>
            <a:endParaRPr lang="en-US" sz="1600" dirty="0"/>
          </a:p>
        </p:txBody>
      </p:sp>
    </p:spTree>
    <p:extLst>
      <p:ext uri="{BB962C8B-B14F-4D97-AF65-F5344CB8AC3E}">
        <p14:creationId xmlns:p14="http://schemas.microsoft.com/office/powerpoint/2010/main" val="14563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7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childTnLst>
                                </p:cTn>
                              </p:par>
                            </p:childTnLst>
                          </p:cTn>
                        </p:par>
                        <p:par>
                          <p:cTn id="46" fill="hold">
                            <p:stCondLst>
                              <p:cond delay="9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9" grpId="0" animBg="1"/>
      <p:bldP spid="20" grpId="0" animBg="1"/>
      <p:bldP spid="11"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4282</TotalTime>
  <Words>422</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Agenda</vt:lpstr>
      <vt:lpstr>Arial</vt:lpstr>
      <vt:lpstr>Avenir Light Oblique</vt:lpstr>
      <vt:lpstr>Calibri</vt:lpstr>
      <vt:lpstr>Calibri Bold</vt:lpstr>
      <vt:lpstr>Calibri Light</vt:lpstr>
      <vt:lpstr>Office Theme</vt:lpstr>
      <vt:lpstr>FINISHED BASEMENTS BY</vt:lpstr>
      <vt:lpstr>BASEMENT EXPERTS</vt:lpstr>
      <vt:lpstr>BASEMENT EXPERTS</vt:lpstr>
      <vt:lpstr>BASEMENT EXPERTS</vt:lpstr>
      <vt:lpstr>BASEMENT EXPERTS</vt:lpstr>
      <vt:lpstr>CHALLENGES</vt:lpstr>
      <vt:lpstr>TRADITIONALLY</vt:lpstr>
      <vt:lpstr>PowerPoint Presentation</vt:lpstr>
      <vt:lpstr>PowerPoint Presentation</vt:lpstr>
      <vt:lpstr>BASEMENT EXPERTS</vt:lpstr>
      <vt:lpstr>PowerPoint Presentation</vt:lpstr>
      <vt:lpstr>PowerPoint Presentation</vt:lpstr>
      <vt:lpstr>PowerPoint Presentation</vt:lpstr>
      <vt:lpstr>PowerPoint Presentation</vt:lpstr>
      <vt:lpstr>PowerPoint Presentation</vt:lpstr>
      <vt:lpstr>BASEMENT EXPERTS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FINISHED BASEMENTS BY</dc:title>
  <dc:creator>Kenny Jeans</dc:creator>
  <cp:lastModifiedBy>Stan Boigon</cp:lastModifiedBy>
  <cp:revision>56</cp:revision>
  <cp:lastPrinted>2015-11-18T14:51:38Z</cp:lastPrinted>
  <dcterms:created xsi:type="dcterms:W3CDTF">2015-10-30T13:53:42Z</dcterms:created>
  <dcterms:modified xsi:type="dcterms:W3CDTF">2016-04-04T20:46:33Z</dcterms:modified>
</cp:coreProperties>
</file>